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80" r:id="rId3"/>
    <p:sldId id="266" r:id="rId4"/>
    <p:sldId id="281" r:id="rId5"/>
    <p:sldId id="260" r:id="rId6"/>
    <p:sldId id="279" r:id="rId7"/>
    <p:sldId id="282" r:id="rId8"/>
    <p:sldId id="259" r:id="rId9"/>
    <p:sldId id="268" r:id="rId10"/>
    <p:sldId id="267" r:id="rId11"/>
    <p:sldId id="269" r:id="rId12"/>
    <p:sldId id="278" r:id="rId13"/>
    <p:sldId id="272" r:id="rId14"/>
    <p:sldId id="273" r:id="rId15"/>
    <p:sldId id="274" r:id="rId16"/>
    <p:sldId id="275" r:id="rId17"/>
    <p:sldId id="276" r:id="rId18"/>
    <p:sldId id="277" r:id="rId19"/>
    <p:sldId id="283" r:id="rId20"/>
    <p:sldId id="284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2" autoAdjust="0"/>
  </p:normalViewPr>
  <p:slideViewPr>
    <p:cSldViewPr snapToObjects="1">
      <p:cViewPr varScale="1">
        <p:scale>
          <a:sx n="71" d="100"/>
          <a:sy n="71" d="100"/>
        </p:scale>
        <p:origin x="4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yi\Desktop\Megye%20sz&#225;m&#237;t&#225;s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Erozió!$I$30:$I$31</c:f>
              <c:strCache>
                <c:ptCount val="1"/>
                <c:pt idx="0">
                  <c:v>Érintett területek %</c:v>
                </c:pt>
              </c:strCache>
            </c:strRef>
          </c:tx>
          <c:invertIfNegative val="0"/>
          <c:cat>
            <c:strRef>
              <c:f>Erozió!$H$32:$H$42</c:f>
              <c:strCache>
                <c:ptCount val="11"/>
                <c:pt idx="0">
                  <c:v>D2</c:v>
                </c:pt>
                <c:pt idx="1">
                  <c:v>D3</c:v>
                </c:pt>
                <c:pt idx="2">
                  <c:v>D41</c:v>
                </c:pt>
                <c:pt idx="3">
                  <c:v>D42</c:v>
                </c:pt>
                <c:pt idx="4">
                  <c:v>D51</c:v>
                </c:pt>
                <c:pt idx="5">
                  <c:v>D52</c:v>
                </c:pt>
                <c:pt idx="6">
                  <c:v>D61</c:v>
                </c:pt>
                <c:pt idx="7">
                  <c:v>D62</c:v>
                </c:pt>
                <c:pt idx="8">
                  <c:v>D7</c:v>
                </c:pt>
                <c:pt idx="9">
                  <c:v>D81</c:v>
                </c:pt>
                <c:pt idx="10">
                  <c:v>D82</c:v>
                </c:pt>
              </c:strCache>
            </c:strRef>
          </c:cat>
          <c:val>
            <c:numRef>
              <c:f>Erozió!$I$32:$I$42</c:f>
              <c:numCache>
                <c:formatCode>General</c:formatCode>
                <c:ptCount val="11"/>
                <c:pt idx="0">
                  <c:v>6.4739659943861563</c:v>
                </c:pt>
                <c:pt idx="1">
                  <c:v>5.8464073280036724</c:v>
                </c:pt>
                <c:pt idx="2">
                  <c:v>7.8390410599791904</c:v>
                </c:pt>
                <c:pt idx="3">
                  <c:v>10.66664701305457</c:v>
                </c:pt>
                <c:pt idx="4">
                  <c:v>5.256238045301199</c:v>
                </c:pt>
                <c:pt idx="5">
                  <c:v>8.8729840379415563</c:v>
                </c:pt>
                <c:pt idx="6">
                  <c:v>12.679007016279007</c:v>
                </c:pt>
                <c:pt idx="7">
                  <c:v>1.7859497202284578</c:v>
                </c:pt>
                <c:pt idx="8">
                  <c:v>5.3063934395063734</c:v>
                </c:pt>
                <c:pt idx="9">
                  <c:v>8.8915251225328102</c:v>
                </c:pt>
                <c:pt idx="10">
                  <c:v>8.9356243967885725</c:v>
                </c:pt>
              </c:numCache>
            </c:numRef>
          </c:val>
        </c:ser>
        <c:ser>
          <c:idx val="1"/>
          <c:order val="1"/>
          <c:tx>
            <c:strRef>
              <c:f>Erozió!$J$30:$J$31</c:f>
              <c:strCache>
                <c:ptCount val="1"/>
                <c:pt idx="0">
                  <c:v>PP csökkenése %</c:v>
                </c:pt>
              </c:strCache>
            </c:strRef>
          </c:tx>
          <c:invertIfNegative val="0"/>
          <c:cat>
            <c:strRef>
              <c:f>Erozió!$H$32:$H$42</c:f>
              <c:strCache>
                <c:ptCount val="11"/>
                <c:pt idx="0">
                  <c:v>D2</c:v>
                </c:pt>
                <c:pt idx="1">
                  <c:v>D3</c:v>
                </c:pt>
                <c:pt idx="2">
                  <c:v>D41</c:v>
                </c:pt>
                <c:pt idx="3">
                  <c:v>D42</c:v>
                </c:pt>
                <c:pt idx="4">
                  <c:v>D51</c:v>
                </c:pt>
                <c:pt idx="5">
                  <c:v>D52</c:v>
                </c:pt>
                <c:pt idx="6">
                  <c:v>D61</c:v>
                </c:pt>
                <c:pt idx="7">
                  <c:v>D62</c:v>
                </c:pt>
                <c:pt idx="8">
                  <c:v>D7</c:v>
                </c:pt>
                <c:pt idx="9">
                  <c:v>D81</c:v>
                </c:pt>
                <c:pt idx="10">
                  <c:v>D82</c:v>
                </c:pt>
              </c:strCache>
            </c:strRef>
          </c:cat>
          <c:val>
            <c:numRef>
              <c:f>Erozió!$J$32:$J$42</c:f>
              <c:numCache>
                <c:formatCode>General</c:formatCode>
                <c:ptCount val="11"/>
                <c:pt idx="0">
                  <c:v>1.8482904539560141</c:v>
                </c:pt>
                <c:pt idx="1">
                  <c:v>2.6433631556308015</c:v>
                </c:pt>
                <c:pt idx="2">
                  <c:v>3.6578501102807137</c:v>
                </c:pt>
                <c:pt idx="3">
                  <c:v>3.6387831909009698</c:v>
                </c:pt>
                <c:pt idx="4">
                  <c:v>1.1948632960789096</c:v>
                </c:pt>
                <c:pt idx="5">
                  <c:v>5.6266665064703654</c:v>
                </c:pt>
                <c:pt idx="6">
                  <c:v>4.4380286951521279</c:v>
                </c:pt>
                <c:pt idx="7">
                  <c:v>1.2028619089568848</c:v>
                </c:pt>
                <c:pt idx="8">
                  <c:v>4.7712205973918911</c:v>
                </c:pt>
                <c:pt idx="9">
                  <c:v>2.2836067813073906</c:v>
                </c:pt>
                <c:pt idx="10">
                  <c:v>4.1027638104619282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1997960"/>
        <c:axId val="291995608"/>
        <c:axId val="0"/>
      </c:bar3DChart>
      <c:catAx>
        <c:axId val="291997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1995608"/>
        <c:crosses val="autoZero"/>
        <c:auto val="1"/>
        <c:lblAlgn val="ctr"/>
        <c:lblOffset val="100"/>
        <c:noMultiLvlLbl val="0"/>
      </c:catAx>
      <c:valAx>
        <c:axId val="291995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1997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87805-DFA2-4CC8-A1C7-9D1F1753B50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8836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C1B1-E611-47DD-8B12-87947A80B8C1}" type="datetimeFigureOut">
              <a:rPr lang="hu-HU" smtClean="0"/>
              <a:pPr/>
              <a:t>2015.09.01.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9C9E-DC96-4B50-8B87-6E6DF3E535D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729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  <p:sldLayoutId id="214748367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956376" cy="3888432"/>
          </a:xfrm>
        </p:spPr>
        <p:txBody>
          <a:bodyPr/>
          <a:lstStyle/>
          <a:p>
            <a:r>
              <a:rPr lang="hu-HU" sz="1800" dirty="0"/>
              <a:t>A vízgyűjtő-gazdálkodási tervezés mezőgazdasággal, erdészettel, halgazdálkodással kapcsolatos eredményei, az intézkedések programja -</a:t>
            </a:r>
            <a:br>
              <a:rPr lang="hu-HU" sz="1800" dirty="0"/>
            </a:br>
            <a:r>
              <a:rPr lang="hu-HU" sz="1800" dirty="0"/>
              <a:t>Vízminőség-védelem, terheléscsökkentés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000" i="1" dirty="0" smtClean="0"/>
              <a:t>ORSZÁGOS FÓRUM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>Mezőgazdasági eredetű terhelés csökkentési intézkedések, kapcsolódás az agrártámogatási rendszerekhez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008687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447" y="6021288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187624" y="458112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Dr. Mozsgai Katalin, PhD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Szent István Egyetem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7989" y="1435100"/>
            <a:ext cx="8238811" cy="46910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b="1" dirty="0" smtClean="0"/>
              <a:t>3. Együttműködést igénylő tevékenységekre való ösztönzés hiánya</a:t>
            </a:r>
            <a:endParaRPr lang="hu-HU" b="1" dirty="0"/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 smtClean="0"/>
              <a:t>A jelenlegi támogatási rendszerben gazdálkodók által nyújtott környezeti (ökológiai) szolgáltatások állam által történő elismerése kétszintű: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dirty="0" smtClean="0"/>
              <a:t>kötelező előírások alkalmazása, amely a közvetlen kifizetések feltétele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dirty="0" smtClean="0"/>
              <a:t>önkéntes előírások támogatása különböző célprogramokon keresztül, amely rendszerint a művelési ágakhoz (szántó, gyep, gyümölcsös, erdő) kapcsolódik.</a:t>
            </a:r>
          </a:p>
          <a:p>
            <a:pPr marL="0" indent="0">
              <a:buNone/>
            </a:pPr>
            <a:r>
              <a:rPr lang="hu-HU" dirty="0" smtClean="0"/>
              <a:t> </a:t>
            </a:r>
          </a:p>
          <a:p>
            <a:pPr marL="0" indent="0">
              <a:buNone/>
            </a:pPr>
            <a:r>
              <a:rPr lang="hu-HU" dirty="0" smtClean="0"/>
              <a:t>Mindkét esetben </a:t>
            </a:r>
            <a:r>
              <a:rPr lang="hu-HU" b="1" dirty="0" smtClean="0"/>
              <a:t>a gazdálkodók „teljesítménye” jelenleg egyedileg kerül elismerésre</a:t>
            </a:r>
            <a:r>
              <a:rPr lang="hu-HU" dirty="0" smtClean="0"/>
              <a:t>. Ezzel ellentétben a tájgazdálkodás alapvetően megköveteli a gazdálkodók együttműködését, gazdálkodói közösségek létrejöttét.  </a:t>
            </a:r>
          </a:p>
          <a:p>
            <a:pPr marL="0" indent="0">
              <a:buNone/>
            </a:pPr>
            <a:r>
              <a:rPr lang="hu-HU" dirty="0" smtClean="0"/>
              <a:t>A különböző vízgazdálkodási formák a gazdálkodói közösségek különböző fokú együttműködését igénylik.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Az új Vidékfejlesztési Programban megjelenik az </a:t>
            </a:r>
            <a:r>
              <a:rPr lang="hu-HU" b="1" dirty="0" smtClean="0"/>
              <a:t>Együttműködés (35. cikk), </a:t>
            </a:r>
            <a:r>
              <a:rPr lang="hu-HU" dirty="0" smtClean="0"/>
              <a:t>amelyben együttműködésben megvalósuló pilot programok kerülnek támogatásra 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47989" y="58912"/>
            <a:ext cx="8444491" cy="864096"/>
          </a:xfrm>
        </p:spPr>
        <p:txBody>
          <a:bodyPr>
            <a:normAutofit fontScale="90000"/>
          </a:bodyPr>
          <a:lstStyle/>
          <a:p>
            <a:r>
              <a:rPr lang="hu-HU" dirty="0"/>
              <a:t>Az ÚMVP (2007-2013) mezőgazdasági vízgazdálkodási célú műveletei, tapasztalatok, a továbbfejlesztés új irányai</a:t>
            </a:r>
          </a:p>
        </p:txBody>
      </p:sp>
    </p:spTree>
    <p:extLst>
      <p:ext uri="{BB962C8B-B14F-4D97-AF65-F5344CB8AC3E}">
        <p14:creationId xmlns:p14="http://schemas.microsoft.com/office/powerpoint/2010/main" val="242493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7989" y="1435100"/>
            <a:ext cx="8238811" cy="523426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u-HU" b="1" dirty="0"/>
              <a:t>4</a:t>
            </a:r>
            <a:r>
              <a:rPr lang="hu-HU" b="1" dirty="0" smtClean="0"/>
              <a:t>. </a:t>
            </a:r>
            <a:r>
              <a:rPr lang="hu-HU" b="1" dirty="0"/>
              <a:t>Művelési ág változást igénylő célprogramok </a:t>
            </a:r>
            <a:r>
              <a:rPr lang="hu-HU" b="1" dirty="0" smtClean="0"/>
              <a:t>problematikája</a:t>
            </a:r>
          </a:p>
          <a:p>
            <a:pPr marL="0" indent="0">
              <a:buNone/>
            </a:pPr>
            <a:endParaRPr lang="hu-HU" b="1" dirty="0" smtClean="0"/>
          </a:p>
          <a:p>
            <a:r>
              <a:rPr lang="hu-HU" dirty="0"/>
              <a:t>Korábban számos AKG célprogram művelési ág megváltoztatáshoz kötötte az egyes célprogramokba történő földterületek bevitelét. Például a Nádgazdálkodási célprogram esetében “kizárólag a földhasználati nyilvántartás alapján nádas művelési ágú földterület támogatható”. A termőföld művelési ágának megváltozását be kell jelenteni a földhivatalnak.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Számos helyi építési szabályzat is meglehetősen szigorúan fogalmaz, a „természeti értékkel rendelkező terület” élőhelyeinek védelme biztosítandó. A nádas, a gyep, művelési ágak megtartása kötelező, más művelési ágba nem sorolhatók.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A művelési ág változtatatásának igénye sok esetben elriasztotta a gazdálkodókat a szántó területek más művelési ágban történő művelésétől, hiszen az 5-10 éves támogatások valószínűleg nem biztosítanak akkora többletjövedelmet, mint a művelési ág változásból adódó értékcsökkenés. 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Ráadásul a természet védelméről szóló 1996. évi LIII. törvény alapján természeti területen a természetvédelmi hatóság engedélye szükséges a gyep és nádas művelési ág megváltoztatásához, ami azt is eredményezi, hogy a támogatási rendszerből való kilépést követően a szántó művelési ágba történő visszatérés is lényegesen nehezebb.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dirty="0"/>
              <a:t> 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47989" y="58912"/>
            <a:ext cx="8444491" cy="864096"/>
          </a:xfrm>
        </p:spPr>
        <p:txBody>
          <a:bodyPr>
            <a:normAutofit fontScale="90000"/>
          </a:bodyPr>
          <a:lstStyle/>
          <a:p>
            <a:r>
              <a:rPr lang="hu-HU" dirty="0"/>
              <a:t>Az ÚMVP (2007-2013) mezőgazdasági vízgazdálkodási célú műveletei, tapasztalatok, a továbbfejlesztés új irányai</a:t>
            </a:r>
          </a:p>
        </p:txBody>
      </p:sp>
    </p:spTree>
    <p:extLst>
      <p:ext uri="{BB962C8B-B14F-4D97-AF65-F5344CB8AC3E}">
        <p14:creationId xmlns:p14="http://schemas.microsoft.com/office/powerpoint/2010/main" val="2849918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7989" y="1628800"/>
            <a:ext cx="8238811" cy="4691063"/>
          </a:xfrm>
        </p:spPr>
        <p:txBody>
          <a:bodyPr>
            <a:normAutofit fontScale="62500" lnSpcReduction="20000"/>
          </a:bodyPr>
          <a:lstStyle/>
          <a:p>
            <a:pPr marL="712788" indent="-712788">
              <a:spcAft>
                <a:spcPts val="1200"/>
              </a:spcAft>
              <a:buNone/>
            </a:pPr>
            <a:r>
              <a:rPr lang="hu-HU" dirty="0" smtClean="0"/>
              <a:t>2	</a:t>
            </a:r>
            <a:r>
              <a:rPr lang="hu-HU" b="1" dirty="0" smtClean="0"/>
              <a:t>Mezőgazdasági </a:t>
            </a:r>
            <a:r>
              <a:rPr lang="hu-HU" b="1" dirty="0"/>
              <a:t>eredetű tápanyagszennyezés csökkentése  </a:t>
            </a:r>
          </a:p>
          <a:p>
            <a:pPr marL="712788" indent="-712788">
              <a:spcAft>
                <a:spcPts val="1200"/>
              </a:spcAft>
              <a:buNone/>
            </a:pPr>
            <a:r>
              <a:rPr lang="hu-HU" dirty="0" smtClean="0"/>
              <a:t>3	Mezőgazdasági </a:t>
            </a:r>
            <a:r>
              <a:rPr lang="hu-HU" dirty="0"/>
              <a:t>eredetű </a:t>
            </a:r>
            <a:r>
              <a:rPr lang="hu-HU" dirty="0" err="1"/>
              <a:t>peszticid</a:t>
            </a:r>
            <a:r>
              <a:rPr lang="hu-HU" dirty="0"/>
              <a:t> szennyezés csökkentése </a:t>
            </a:r>
          </a:p>
          <a:p>
            <a:pPr marL="712788" indent="-712788">
              <a:spcAft>
                <a:spcPts val="1200"/>
              </a:spcAft>
              <a:buNone/>
            </a:pPr>
            <a:r>
              <a:rPr lang="hu-HU" dirty="0" smtClean="0"/>
              <a:t>6	</a:t>
            </a:r>
            <a:r>
              <a:rPr lang="hu-HU" b="1" dirty="0" smtClean="0"/>
              <a:t>A </a:t>
            </a:r>
            <a:r>
              <a:rPr lang="hu-HU" b="1" dirty="0" err="1"/>
              <a:t>hidromorfológiai</a:t>
            </a:r>
            <a:r>
              <a:rPr lang="hu-HU" b="1" dirty="0"/>
              <a:t> viszonyok javítása</a:t>
            </a:r>
            <a:r>
              <a:rPr lang="hu-HU" dirty="0"/>
              <a:t>, a hosszirányú átjárhatóságon kívül</a:t>
            </a:r>
          </a:p>
          <a:p>
            <a:pPr marL="712788" indent="-712788">
              <a:spcAft>
                <a:spcPts val="1200"/>
              </a:spcAft>
              <a:buNone/>
            </a:pPr>
            <a:r>
              <a:rPr lang="hu-HU" dirty="0" smtClean="0"/>
              <a:t>8	A </a:t>
            </a:r>
            <a:r>
              <a:rPr lang="hu-HU" dirty="0"/>
              <a:t>víz hatékony felhasználását elősegítő műszaki intézkedések, az öntözés, az ipar, az energiatermelés és a háztartás területén</a:t>
            </a:r>
          </a:p>
          <a:p>
            <a:pPr marL="712788" indent="-712788">
              <a:spcAft>
                <a:spcPts val="1200"/>
              </a:spcAft>
              <a:buNone/>
            </a:pPr>
            <a:r>
              <a:rPr lang="hu-HU" dirty="0" smtClean="0"/>
              <a:t>12	Tanácsadó </a:t>
            </a:r>
            <a:r>
              <a:rPr lang="hu-HU" dirty="0"/>
              <a:t>szolgáltatás a mezőgazdaság részére</a:t>
            </a:r>
          </a:p>
          <a:p>
            <a:pPr marL="712788" indent="-712788">
              <a:spcAft>
                <a:spcPts val="1200"/>
              </a:spcAft>
              <a:buNone/>
            </a:pPr>
            <a:r>
              <a:rPr lang="hu-HU" dirty="0" smtClean="0"/>
              <a:t>17	</a:t>
            </a:r>
            <a:r>
              <a:rPr lang="hu-HU" b="1" dirty="0" smtClean="0"/>
              <a:t>Talajerózióból </a:t>
            </a:r>
            <a:r>
              <a:rPr lang="hu-HU" b="1" dirty="0"/>
              <a:t>és/vagy felszíni lefolyásból származó hordalék- és szennyezőanyag terhelés csökkentése</a:t>
            </a:r>
          </a:p>
          <a:p>
            <a:pPr marL="712788" indent="-712788">
              <a:spcAft>
                <a:spcPts val="1200"/>
              </a:spcAft>
              <a:buNone/>
            </a:pPr>
            <a:r>
              <a:rPr lang="hu-HU" dirty="0" smtClean="0"/>
              <a:t>23	</a:t>
            </a:r>
            <a:r>
              <a:rPr lang="hu-HU" b="1" dirty="0" smtClean="0"/>
              <a:t>A </a:t>
            </a:r>
            <a:r>
              <a:rPr lang="hu-HU" b="1" dirty="0"/>
              <a:t>természetes vízvisszatartást elősegítő intézkedések</a:t>
            </a:r>
          </a:p>
          <a:p>
            <a:pPr marL="712788" indent="-712788">
              <a:spcAft>
                <a:spcPts val="1200"/>
              </a:spcAft>
              <a:buNone/>
            </a:pPr>
            <a:r>
              <a:rPr lang="hu-HU" dirty="0" smtClean="0"/>
              <a:t>29	Mezőgazdasági </a:t>
            </a:r>
            <a:r>
              <a:rPr lang="hu-HU" dirty="0"/>
              <a:t>telepekről (állattartásból) származó terhelés </a:t>
            </a:r>
            <a:r>
              <a:rPr lang="hu-HU" dirty="0" smtClean="0"/>
              <a:t>csökkentése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47989" y="58912"/>
            <a:ext cx="8444491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Mezőgazdaságot érintő </a:t>
            </a:r>
            <a:br>
              <a:rPr lang="hu-HU" dirty="0" smtClean="0"/>
            </a:br>
            <a:r>
              <a:rPr lang="hu-HU" dirty="0" smtClean="0"/>
              <a:t>VGT2 </a:t>
            </a:r>
            <a:r>
              <a:rPr lang="hu-HU" dirty="0"/>
              <a:t>intézkedési csomagok listája </a:t>
            </a:r>
          </a:p>
        </p:txBody>
      </p:sp>
    </p:spTree>
    <p:extLst>
      <p:ext uri="{BB962C8B-B14F-4D97-AF65-F5344CB8AC3E}">
        <p14:creationId xmlns:p14="http://schemas.microsoft.com/office/powerpoint/2010/main" val="3022333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47989" y="58912"/>
            <a:ext cx="8444491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OVGT: Mezőgazdasági eredetű tápanyagterhelés csökkentése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47989" y="1268760"/>
            <a:ext cx="8238811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400" b="1" dirty="0" smtClean="0"/>
              <a:t>Alapintézkedés</a:t>
            </a:r>
            <a:r>
              <a:rPr lang="hu-HU" sz="1400" dirty="0" smtClean="0"/>
              <a:t>:</a:t>
            </a:r>
          </a:p>
          <a:p>
            <a:pPr marL="0" indent="0">
              <a:buNone/>
            </a:pPr>
            <a:r>
              <a:rPr lang="hu-HU" sz="1400" dirty="0"/>
              <a:t>NITRÁT IRÁNYELV hazai végrehajtása:</a:t>
            </a:r>
            <a:br>
              <a:rPr lang="hu-HU" sz="1400" dirty="0"/>
            </a:br>
            <a:r>
              <a:rPr lang="hu-HU" sz="1400" dirty="0"/>
              <a:t>59/2008. (IV. 29.) FVM rendelet a vizek mezőgazdasági eredetű </a:t>
            </a:r>
            <a:r>
              <a:rPr lang="hu-HU" sz="1400" dirty="0" err="1"/>
              <a:t>nitrátszennyezéssel</a:t>
            </a:r>
            <a:r>
              <a:rPr lang="hu-HU" sz="1400" dirty="0"/>
              <a:t> szembeni védelméhez szükséges cselekvési program részletes szabályairól, valamint az adatszolgáltatás és nyilvántartás rendjéről</a:t>
            </a:r>
            <a:br>
              <a:rPr lang="hu-HU" sz="1400" dirty="0"/>
            </a:br>
            <a:endParaRPr lang="hu-HU" sz="800" dirty="0" smtClean="0"/>
          </a:p>
          <a:p>
            <a:pPr marL="0" indent="0">
              <a:buNone/>
            </a:pPr>
            <a:r>
              <a:rPr lang="hu-HU" sz="1400" i="1" dirty="0" smtClean="0"/>
              <a:t>Helyes </a:t>
            </a:r>
            <a:r>
              <a:rPr lang="hu-HU" sz="1400" i="1" dirty="0"/>
              <a:t>mezőgazdasági gyakorlat (HMGY) kötelező szabályai</a:t>
            </a:r>
            <a:r>
              <a:rPr lang="hu-HU" sz="1400" i="1" dirty="0" smtClean="0"/>
              <a:t>:</a:t>
            </a:r>
          </a:p>
          <a:p>
            <a:r>
              <a:rPr lang="hu-HU" sz="1400" dirty="0" smtClean="0"/>
              <a:t>tápanyag-gazdálkodási </a:t>
            </a:r>
            <a:r>
              <a:rPr lang="hu-HU" sz="1400" dirty="0"/>
              <a:t>terv, mennyiségi korlátozás, műtrágyázás, trágyakijuttatás szabályai, védőtávolságok, trágyatároló műtárgyak stb</a:t>
            </a:r>
            <a:r>
              <a:rPr lang="hu-HU" sz="1400" dirty="0" smtClean="0"/>
              <a:t>.)</a:t>
            </a:r>
          </a:p>
          <a:p>
            <a:r>
              <a:rPr lang="hu-HU" sz="1400" dirty="0" smtClean="0"/>
              <a:t>nitrát </a:t>
            </a:r>
            <a:r>
              <a:rPr lang="hu-HU" sz="1400" dirty="0"/>
              <a:t>érzékeny területeken bizonyos lejtőszög felett trágyakihelyezésre vonatkozó szabályok</a:t>
            </a:r>
          </a:p>
          <a:p>
            <a:r>
              <a:rPr lang="hu-HU" sz="1400" dirty="0" smtClean="0"/>
              <a:t>Területbővítés történt</a:t>
            </a:r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r>
              <a:rPr lang="hu-HU" sz="1400" b="1" dirty="0" smtClean="0"/>
              <a:t>További alapintézkedés:</a:t>
            </a:r>
          </a:p>
          <a:p>
            <a:pPr marL="0" indent="0">
              <a:buNone/>
            </a:pPr>
            <a:r>
              <a:rPr lang="hu-HU" sz="1400" i="1" dirty="0"/>
              <a:t>Helyes mezőgazdasági és környezeti állapot (HMKÁ) kötelező szabályai</a:t>
            </a:r>
            <a:r>
              <a:rPr lang="hu-HU" sz="1400" i="1" dirty="0" smtClean="0"/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sz="1400" dirty="0"/>
              <a:t>Felszín alatti vizek szennyezés elleni </a:t>
            </a:r>
            <a:r>
              <a:rPr lang="hu-HU" sz="1400" dirty="0" smtClean="0"/>
              <a:t>védelme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sz="1400" dirty="0"/>
              <a:t>Vízvédelmi sávokra vonatkozó előírások</a:t>
            </a:r>
          </a:p>
          <a:p>
            <a:pPr marL="0" indent="0">
              <a:buNone/>
            </a:pPr>
            <a:endParaRPr lang="hu-HU" sz="800" dirty="0"/>
          </a:p>
          <a:p>
            <a:pPr marL="0" indent="0">
              <a:buNone/>
            </a:pPr>
            <a:r>
              <a:rPr lang="hu-HU" sz="1400" b="1" dirty="0" smtClean="0"/>
              <a:t>Kiegészítő intézkedés (gazdasági ösztönzés)</a:t>
            </a:r>
          </a:p>
          <a:p>
            <a:pPr marL="0" indent="0">
              <a:buNone/>
            </a:pPr>
            <a:r>
              <a:rPr lang="hu-HU" sz="1400" dirty="0" smtClean="0"/>
              <a:t>VP </a:t>
            </a:r>
            <a:r>
              <a:rPr lang="hu-HU" sz="1400" dirty="0"/>
              <a:t>Agrár-környezetvédelmi programhoz (2014-2020) között a gazdálkodók önkéntesen csatlakozhatnak. A különböző érzékenységű területen a programhoz csatlakozó </a:t>
            </a:r>
            <a:r>
              <a:rPr lang="hu-HU" sz="1400" dirty="0" smtClean="0"/>
              <a:t>gazdálkodóknak:</a:t>
            </a:r>
          </a:p>
          <a:p>
            <a:pPr marL="514350" indent="-514350">
              <a:buAutoNum type="alphaLcParenR"/>
            </a:pPr>
            <a:r>
              <a:rPr lang="hu-HU" sz="1400" dirty="0" smtClean="0"/>
              <a:t>alapintézkedésként </a:t>
            </a:r>
            <a:r>
              <a:rPr lang="hu-HU" sz="1400" dirty="0"/>
              <a:t>betartandó intézkedéseket kell végrehajtaniuk, </a:t>
            </a:r>
            <a:r>
              <a:rPr lang="hu-HU" sz="1400" dirty="0" smtClean="0"/>
              <a:t>illetve</a:t>
            </a:r>
          </a:p>
          <a:p>
            <a:pPr marL="514350" indent="-514350">
              <a:buAutoNum type="alphaLcParenR"/>
            </a:pPr>
            <a:r>
              <a:rPr lang="hu-HU" sz="1400" dirty="0" smtClean="0"/>
              <a:t> </a:t>
            </a:r>
            <a:r>
              <a:rPr lang="hu-HU" sz="1400" dirty="0"/>
              <a:t>további választható </a:t>
            </a:r>
            <a:r>
              <a:rPr lang="hu-HU" sz="1400" dirty="0" smtClean="0"/>
              <a:t>intézkedések </a:t>
            </a:r>
            <a:r>
              <a:rPr lang="hu-HU" sz="1400" dirty="0"/>
              <a:t>révén járulnak hozzá a környezeti terhelések csökkentéséhez</a:t>
            </a:r>
          </a:p>
        </p:txBody>
      </p:sp>
    </p:spTree>
    <p:extLst>
      <p:ext uri="{BB962C8B-B14F-4D97-AF65-F5344CB8AC3E}">
        <p14:creationId xmlns:p14="http://schemas.microsoft.com/office/powerpoint/2010/main" val="3618417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47989" y="58912"/>
            <a:ext cx="8444491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OVGT</a:t>
            </a:r>
            <a:r>
              <a:rPr lang="hu-HU" dirty="0"/>
              <a:t>: Művelési ág váltás (szántó-gyep, szántó - erdő, szántó-vizes élőhely konverzió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47989" y="1268760"/>
            <a:ext cx="8238811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800" dirty="0"/>
          </a:p>
          <a:p>
            <a:pPr marL="0" indent="0">
              <a:buNone/>
            </a:pPr>
            <a:r>
              <a:rPr lang="hu-HU" sz="1600" b="1" dirty="0" smtClean="0"/>
              <a:t>Kiegészítő intézkedés (gazdasági ösztönzés)</a:t>
            </a:r>
            <a:endParaRPr lang="hu-HU" sz="1600" dirty="0" smtClean="0"/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r>
              <a:rPr lang="hu-HU" sz="1600" dirty="0" smtClean="0"/>
              <a:t>Vidékfejlesztési </a:t>
            </a:r>
            <a:r>
              <a:rPr lang="hu-HU" sz="1600" dirty="0"/>
              <a:t>Program (2014-2020) tervezett intézkedései</a:t>
            </a:r>
            <a:r>
              <a:rPr lang="hu-HU" sz="1600" dirty="0" smtClean="0"/>
              <a:t>:</a:t>
            </a:r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r>
              <a:rPr lang="hu-HU" sz="1600" b="1" dirty="0"/>
              <a:t>I. Nem termelő beruházások</a:t>
            </a:r>
            <a:endParaRPr lang="hu-HU" sz="1600" dirty="0"/>
          </a:p>
          <a:p>
            <a:pPr marL="0" indent="0">
              <a:buNone/>
            </a:pPr>
            <a:endParaRPr lang="hu-HU" sz="800" dirty="0"/>
          </a:p>
          <a:p>
            <a:pPr marL="0" indent="0">
              <a:buNone/>
            </a:pPr>
            <a:r>
              <a:rPr lang="hu-HU" sz="1600" dirty="0"/>
              <a:t>Vízvédelmi beruházások:</a:t>
            </a:r>
          </a:p>
          <a:p>
            <a:pPr marL="0" indent="0">
              <a:buNone/>
            </a:pPr>
            <a:r>
              <a:rPr lang="hu-HU" sz="1600" dirty="0"/>
              <a:t>- </a:t>
            </a:r>
            <a:r>
              <a:rPr lang="hu-HU" sz="1600" dirty="0" err="1"/>
              <a:t>Partmenti</a:t>
            </a:r>
            <a:r>
              <a:rPr lang="hu-HU" sz="1600" dirty="0"/>
              <a:t> vízvédelmi </a:t>
            </a:r>
            <a:r>
              <a:rPr lang="hu-HU" sz="1600" dirty="0" err="1"/>
              <a:t>pufferzóna</a:t>
            </a:r>
            <a:r>
              <a:rPr lang="hu-HU" sz="1600" dirty="0"/>
              <a:t> kialakítása, fejlesztése (40 m szélességben gyeptelepítés)</a:t>
            </a:r>
          </a:p>
          <a:p>
            <a:pPr marL="0" indent="0">
              <a:buNone/>
            </a:pPr>
            <a:r>
              <a:rPr lang="hu-HU" sz="1600" dirty="0"/>
              <a:t>- Vizes élőhelyek létrehozása</a:t>
            </a:r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r>
              <a:rPr lang="hu-HU" sz="1600" dirty="0" err="1" smtClean="0"/>
              <a:t>Élőhelyfejlesztési</a:t>
            </a:r>
            <a:r>
              <a:rPr lang="hu-HU" sz="1600" dirty="0" smtClean="0"/>
              <a:t> </a:t>
            </a:r>
            <a:r>
              <a:rPr lang="hu-HU" sz="1600" dirty="0"/>
              <a:t>célú nem termelő beruházások:</a:t>
            </a:r>
          </a:p>
          <a:p>
            <a:pPr marL="0" indent="0">
              <a:buNone/>
            </a:pPr>
            <a:r>
              <a:rPr lang="hu-HU" sz="1600" dirty="0"/>
              <a:t>- Gyeptelepítés célterület</a:t>
            </a:r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r>
              <a:rPr lang="hu-HU" sz="1600" b="1" dirty="0" smtClean="0"/>
              <a:t>II. Az </a:t>
            </a:r>
            <a:r>
              <a:rPr lang="hu-HU" sz="1600" b="1" dirty="0"/>
              <a:t>erdőterületek fejlesztésére és az erdők életképességének javítására irányuló beruházások</a:t>
            </a:r>
            <a:r>
              <a:rPr lang="hu-HU" sz="1600" b="1" dirty="0" smtClean="0"/>
              <a:t>:</a:t>
            </a:r>
          </a:p>
          <a:p>
            <a:pPr marL="0" indent="0">
              <a:buNone/>
            </a:pPr>
            <a:endParaRPr lang="hu-HU" sz="800" b="1" dirty="0"/>
          </a:p>
          <a:p>
            <a:pPr marL="0" indent="0">
              <a:buNone/>
            </a:pPr>
            <a:r>
              <a:rPr lang="hu-HU" sz="1600" dirty="0"/>
              <a:t>- erdőtelepítéshez/fásításhoz nyújtott támogatás</a:t>
            </a:r>
          </a:p>
          <a:p>
            <a:pPr marL="0" indent="0">
              <a:buNone/>
            </a:pPr>
            <a:r>
              <a:rPr lang="hu-HU" sz="1600" dirty="0"/>
              <a:t>- agrárerdészeti rendszerek létrehozása és fenntartása</a:t>
            </a:r>
          </a:p>
        </p:txBody>
      </p:sp>
    </p:spTree>
    <p:extLst>
      <p:ext uri="{BB962C8B-B14F-4D97-AF65-F5344CB8AC3E}">
        <p14:creationId xmlns:p14="http://schemas.microsoft.com/office/powerpoint/2010/main" val="2176659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47989" y="58912"/>
            <a:ext cx="8444491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OVGT</a:t>
            </a:r>
            <a:r>
              <a:rPr lang="hu-HU" dirty="0"/>
              <a:t>: Talajerózióból származó hordalék- és szennyezőanyag terhelés csökkentése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47989" y="1268760"/>
            <a:ext cx="8238811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400" b="1" dirty="0" smtClean="0"/>
              <a:t>További </a:t>
            </a:r>
            <a:r>
              <a:rPr lang="hu-HU" sz="1400" b="1" dirty="0"/>
              <a:t>alapintézkedés:</a:t>
            </a:r>
          </a:p>
          <a:p>
            <a:pPr marL="0" indent="0">
              <a:buNone/>
            </a:pPr>
            <a:r>
              <a:rPr lang="hu-HU" sz="1400" i="1" dirty="0"/>
              <a:t>Helyes mezőgazdasági és környezeti állapot (HMKÁ) kötelező szabályai:</a:t>
            </a:r>
          </a:p>
          <a:p>
            <a:pPr>
              <a:buFontTx/>
              <a:buChar char="-"/>
            </a:pPr>
            <a:r>
              <a:rPr lang="hu-HU" sz="1400" dirty="0" smtClean="0"/>
              <a:t>Teraszos művelés</a:t>
            </a:r>
            <a:endParaRPr lang="hu-HU" sz="1400" dirty="0"/>
          </a:p>
          <a:p>
            <a:pPr>
              <a:buFontTx/>
              <a:buChar char="-"/>
            </a:pPr>
            <a:r>
              <a:rPr lang="hu-HU" sz="1400" dirty="0" smtClean="0"/>
              <a:t>Talajerózió </a:t>
            </a:r>
            <a:r>
              <a:rPr lang="hu-HU" sz="1400" dirty="0"/>
              <a:t>elleni védelem és minimális </a:t>
            </a:r>
            <a:r>
              <a:rPr lang="hu-HU" sz="1400" dirty="0" smtClean="0"/>
              <a:t>talajborítás</a:t>
            </a:r>
          </a:p>
          <a:p>
            <a:pPr marL="0" indent="0">
              <a:buNone/>
            </a:pPr>
            <a:endParaRPr lang="hu-HU" sz="1400" b="1" dirty="0" smtClean="0"/>
          </a:p>
          <a:p>
            <a:pPr marL="0" indent="0">
              <a:buNone/>
            </a:pPr>
            <a:r>
              <a:rPr lang="hu-HU" sz="1400" b="1" dirty="0" smtClean="0"/>
              <a:t>Kiegészítő intézkedés (gazdasági ösztönzés)</a:t>
            </a:r>
            <a:endParaRPr lang="hu-HU" sz="1400" dirty="0" smtClean="0"/>
          </a:p>
          <a:p>
            <a:pPr marL="0" indent="0">
              <a:buNone/>
            </a:pPr>
            <a:r>
              <a:rPr lang="hu-HU" sz="1400" u="sng" dirty="0" smtClean="0"/>
              <a:t>1. Vízvédelmi </a:t>
            </a:r>
            <a:r>
              <a:rPr lang="hu-HU" sz="1400" u="sng" dirty="0"/>
              <a:t>beruházások </a:t>
            </a:r>
            <a:r>
              <a:rPr lang="hu-HU" sz="1400" dirty="0" smtClean="0"/>
              <a:t>(</a:t>
            </a:r>
            <a:r>
              <a:rPr lang="hu-HU" sz="1400" dirty="0"/>
              <a:t>EMVA rendelet 17. cikk Beruházások tárgyi eszközökbe alapján):</a:t>
            </a:r>
          </a:p>
          <a:p>
            <a:pPr marL="0" indent="0">
              <a:buNone/>
            </a:pPr>
            <a:r>
              <a:rPr lang="hu-HU" sz="1400" dirty="0"/>
              <a:t>B) célterület – Erózióvédelmet biztosító létesítmények kialakítása, fejlesztése</a:t>
            </a:r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r>
              <a:rPr lang="hu-HU" sz="1400" u="sng" dirty="0" smtClean="0"/>
              <a:t>2</a:t>
            </a:r>
            <a:r>
              <a:rPr lang="hu-HU" sz="1400" u="sng" dirty="0"/>
              <a:t>. </a:t>
            </a:r>
            <a:r>
              <a:rPr lang="hu-HU" sz="1400" u="sng" dirty="0" smtClean="0"/>
              <a:t>Élőhely-fejlesztési </a:t>
            </a:r>
            <a:r>
              <a:rPr lang="hu-HU" sz="1400" u="sng" dirty="0"/>
              <a:t>célú nem termelő beruházások </a:t>
            </a:r>
            <a:r>
              <a:rPr lang="hu-HU" sz="1400" dirty="0"/>
              <a:t>(EMVA rendelet 17. cikk Beruházások tárgyi eszközökbe alapján):</a:t>
            </a:r>
          </a:p>
          <a:p>
            <a:pPr marL="0" indent="0">
              <a:buNone/>
            </a:pPr>
            <a:r>
              <a:rPr lang="hu-HU" sz="1400" dirty="0"/>
              <a:t>C) célterület – Sövény telepítése mezőgazdasági táblák szegélyein célterület</a:t>
            </a:r>
          </a:p>
          <a:p>
            <a:pPr marL="0" indent="0">
              <a:buNone/>
            </a:pPr>
            <a:r>
              <a:rPr lang="hu-HU" sz="1400" dirty="0"/>
              <a:t>A támogatási kiválasztási folyamatban előnyt élveznek az agrár-környezetvédelmi és éghajlatváltozással kapcsolatos kifizetésekben részt vevő területeken, a </a:t>
            </a:r>
            <a:r>
              <a:rPr lang="hu-HU" sz="1400" dirty="0" err="1"/>
              <a:t>Natura</a:t>
            </a:r>
            <a:r>
              <a:rPr lang="hu-HU" sz="1400" dirty="0"/>
              <a:t> 2000 területeken, valamint a Magas Természeti Értékű Területek területeken gazdálkodók</a:t>
            </a:r>
            <a:r>
              <a:rPr lang="hu-HU" sz="1400" dirty="0" smtClean="0"/>
              <a:t>.</a:t>
            </a:r>
          </a:p>
          <a:p>
            <a:pPr marL="0" indent="0">
              <a:buNone/>
            </a:pPr>
            <a:endParaRPr lang="hu-HU" sz="800" dirty="0"/>
          </a:p>
          <a:p>
            <a:pPr marL="0" indent="0">
              <a:buNone/>
            </a:pPr>
            <a:r>
              <a:rPr lang="hu-HU" sz="1400" u="sng" dirty="0"/>
              <a:t>3. Agrár-környezetvédelemi és éghajlattal kapcsolatos intézkedések </a:t>
            </a:r>
            <a:r>
              <a:rPr lang="hu-HU" sz="1400" dirty="0"/>
              <a:t>(EMVA rendelet 28. cikk)</a:t>
            </a:r>
          </a:p>
          <a:p>
            <a:pPr marL="0" indent="0">
              <a:buNone/>
            </a:pPr>
            <a:r>
              <a:rPr lang="hu-HU" sz="1400" dirty="0"/>
              <a:t>A Vidékfejlesztési Program (2014-2020) Agrár-környezetvédelemi és éghajlattal kapcsolatos intézkedések keretén belül (AKG) a lehatárolt erózió-érzékeny területek bővítésre kerülnek. Az </a:t>
            </a:r>
            <a:r>
              <a:rPr lang="hu-HU" sz="1400" dirty="0" err="1"/>
              <a:t>AKG-n</a:t>
            </a:r>
            <a:r>
              <a:rPr lang="hu-HU" sz="1400" dirty="0"/>
              <a:t> belül földhasználati kategóriák kerülnek kialakításra, amelyek közül az egyik az ún. erózió-érzékeny szántó terület. Az egyes földhasználati kategóriákban a támogatás igénybevételének feltétele ún. alapintézkedések végrehajtása, valamint a választható intézkedések közül meghatározott számú intézkedés választása.</a:t>
            </a:r>
            <a:endParaRPr lang="hu-HU" sz="1400" dirty="0" smtClean="0"/>
          </a:p>
        </p:txBody>
      </p:sp>
    </p:spTree>
    <p:extLst>
      <p:ext uri="{BB962C8B-B14F-4D97-AF65-F5344CB8AC3E}">
        <p14:creationId xmlns:p14="http://schemas.microsoft.com/office/powerpoint/2010/main" val="542915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47989" y="58912"/>
            <a:ext cx="8444491" cy="8640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OVGT</a:t>
            </a:r>
            <a:r>
              <a:rPr lang="hu-HU" dirty="0"/>
              <a:t>: Szennyezőanyag lemosódás csökkentése síkvidéki </a:t>
            </a:r>
            <a:r>
              <a:rPr lang="hu-HU" dirty="0" smtClean="0"/>
              <a:t>területen, területi vízvisszatartás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47989" y="1385392"/>
            <a:ext cx="8238811" cy="5139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400" b="1" dirty="0" smtClean="0"/>
              <a:t>Kiegészítő intézkedés (gazdasági ösztönzés)</a:t>
            </a:r>
          </a:p>
          <a:p>
            <a:pPr marL="0" indent="0">
              <a:buNone/>
            </a:pPr>
            <a:endParaRPr lang="hu-HU" sz="800" b="1" dirty="0"/>
          </a:p>
          <a:p>
            <a:pPr marL="0" indent="0">
              <a:buNone/>
            </a:pPr>
            <a:r>
              <a:rPr lang="hu-HU" sz="1400" u="sng" dirty="0"/>
              <a:t>1. Mezőgazdasági vízgazdálkodási ágazat fejlesztése </a:t>
            </a:r>
            <a:r>
              <a:rPr lang="hu-HU" sz="1400" dirty="0"/>
              <a:t>(EMVA rendelet 17. cikk Beruházások tárgyi eszközökbe alapján):</a:t>
            </a:r>
          </a:p>
          <a:p>
            <a:pPr marL="0" indent="0">
              <a:buNone/>
            </a:pPr>
            <a:r>
              <a:rPr lang="hu-HU" sz="1400" dirty="0"/>
              <a:t>A) célterület – A vízvisszatartás létesítményeinek támogatása fenntartható vízkészlet-gazdálkodás biztosításával</a:t>
            </a:r>
          </a:p>
          <a:p>
            <a:pPr marL="0" indent="0">
              <a:buNone/>
            </a:pPr>
            <a:r>
              <a:rPr lang="hu-HU" sz="1400" dirty="0"/>
              <a:t>A1) célterület – </a:t>
            </a:r>
            <a:r>
              <a:rPr lang="hu-HU" sz="1400" b="1" dirty="0"/>
              <a:t>Víztározók létesítésének támogatása </a:t>
            </a:r>
            <a:r>
              <a:rPr lang="hu-HU" sz="1400" dirty="0"/>
              <a:t>közepes nagyságú tározók kialakítása révén, amelyek mérete már megengedi, hogy öntözővíz kivétel is lehetséges </a:t>
            </a:r>
            <a:r>
              <a:rPr lang="hu-HU" sz="1400" dirty="0" smtClean="0"/>
              <a:t>legyen.</a:t>
            </a:r>
          </a:p>
          <a:p>
            <a:pPr marL="0" indent="0">
              <a:buNone/>
            </a:pPr>
            <a:endParaRPr lang="hu-HU" sz="800" dirty="0"/>
          </a:p>
          <a:p>
            <a:pPr marL="0" indent="0">
              <a:buNone/>
            </a:pPr>
            <a:r>
              <a:rPr lang="hu-HU" sz="1400" u="sng" dirty="0"/>
              <a:t>2. Vízvédelmi beruházások </a:t>
            </a:r>
            <a:r>
              <a:rPr lang="hu-HU" sz="1400" dirty="0"/>
              <a:t>(EMVA rendelet 17. cikk Beruházások tárgyi eszközökbe alapján):</a:t>
            </a:r>
          </a:p>
          <a:p>
            <a:pPr marL="0" indent="0">
              <a:buNone/>
            </a:pPr>
            <a:r>
              <a:rPr lang="hu-HU" sz="1400" dirty="0"/>
              <a:t>A) célterület – </a:t>
            </a:r>
            <a:r>
              <a:rPr lang="hu-HU" sz="1400" b="1" dirty="0"/>
              <a:t>Területi vízvisszatartást szolgáló vízi létesítmények kialakítása</a:t>
            </a:r>
            <a:r>
              <a:rPr lang="hu-HU" sz="1400" dirty="0"/>
              <a:t>, fejlesztése a mélyfekvésű, vízvisszatartásra alkalmas területeken (jelen művelet által kialakított tározók öntözésre nem alkalmazhatóak).</a:t>
            </a:r>
          </a:p>
          <a:p>
            <a:pPr marL="0" indent="0">
              <a:buNone/>
            </a:pPr>
            <a:r>
              <a:rPr lang="hu-HU" sz="1400" dirty="0"/>
              <a:t>D) célterület – </a:t>
            </a:r>
            <a:r>
              <a:rPr lang="hu-HU" sz="1400" b="1" dirty="0"/>
              <a:t>Vizes élőhelyek létrehozása</a:t>
            </a:r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r>
              <a:rPr lang="hu-HU" sz="1400" u="sng" dirty="0"/>
              <a:t>3</a:t>
            </a:r>
            <a:r>
              <a:rPr lang="hu-HU" sz="1400" u="sng" dirty="0" smtClean="0"/>
              <a:t>. </a:t>
            </a:r>
            <a:r>
              <a:rPr lang="hu-HU" sz="1400" u="sng" dirty="0"/>
              <a:t>Agrár-környezetvédelemi és éghajlattal kapcsolatos intézkedések </a:t>
            </a:r>
            <a:r>
              <a:rPr lang="hu-HU" sz="1400" dirty="0"/>
              <a:t>(EMVA rendelet 28. cikk)</a:t>
            </a:r>
          </a:p>
          <a:p>
            <a:pPr marL="0" indent="0">
              <a:buNone/>
            </a:pPr>
            <a:r>
              <a:rPr lang="hu-HU" sz="1400" dirty="0"/>
              <a:t>A Vidékfejlesztési Program (2014-2020) Agrár-környezetvédelemi és éghajlattal kapcsolatos intézkedések keretén belül (AKG) a lehatárolt </a:t>
            </a:r>
            <a:r>
              <a:rPr lang="hu-HU" sz="1400" b="1" dirty="0"/>
              <a:t>belvíz-érzékeny területek </a:t>
            </a:r>
            <a:r>
              <a:rPr lang="hu-HU" sz="1400" b="1" dirty="0" smtClean="0"/>
              <a:t>lehatárolásra </a:t>
            </a:r>
            <a:r>
              <a:rPr lang="hu-HU" sz="1400" dirty="0" smtClean="0"/>
              <a:t>kerülnek</a:t>
            </a:r>
            <a:r>
              <a:rPr lang="hu-HU" sz="1400" dirty="0"/>
              <a:t>. Az </a:t>
            </a:r>
            <a:r>
              <a:rPr lang="hu-HU" sz="1400" dirty="0" err="1"/>
              <a:t>AKG-n</a:t>
            </a:r>
            <a:r>
              <a:rPr lang="hu-HU" sz="1400" dirty="0"/>
              <a:t> belül földhasználati kategóriák kerülnek kialakításra, amelyek közül az egyik az ún. belvíz-érzékeny szántó terület. Az egyes földhasználati kategóriákban a támogatás igénybevételének feltétele ún. alapintézkedések végrehajtása, valamint a választható intézkedések közül meghatározott számú intézkedés választása.</a:t>
            </a:r>
            <a:endParaRPr lang="hu-HU" sz="1400" dirty="0" smtClean="0"/>
          </a:p>
        </p:txBody>
      </p:sp>
    </p:spTree>
    <p:extLst>
      <p:ext uri="{BB962C8B-B14F-4D97-AF65-F5344CB8AC3E}">
        <p14:creationId xmlns:p14="http://schemas.microsoft.com/office/powerpoint/2010/main" val="2072018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47989" y="58912"/>
            <a:ext cx="8444491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OVGT</a:t>
            </a:r>
            <a:r>
              <a:rPr lang="hu-HU" dirty="0"/>
              <a:t>: Vízfolyások és tavak melletti </a:t>
            </a:r>
            <a:r>
              <a:rPr lang="hu-HU" dirty="0" err="1"/>
              <a:t>pufferzónák</a:t>
            </a:r>
            <a:r>
              <a:rPr lang="hu-HU" dirty="0"/>
              <a:t> kialakítása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47989" y="1268760"/>
            <a:ext cx="8444491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400" b="1" dirty="0" smtClean="0"/>
              <a:t>További </a:t>
            </a:r>
            <a:r>
              <a:rPr lang="hu-HU" sz="1400" b="1" dirty="0"/>
              <a:t>alapintézkedés:</a:t>
            </a:r>
          </a:p>
          <a:p>
            <a:pPr marL="0" indent="0">
              <a:buNone/>
            </a:pPr>
            <a:r>
              <a:rPr lang="hu-HU" sz="1400" i="1" dirty="0"/>
              <a:t>Helyes mezőgazdasági és környezeti állapot (HMKÁ) kötelező szabályai</a:t>
            </a:r>
            <a:r>
              <a:rPr lang="hu-HU" sz="1400" i="1" dirty="0" smtClean="0"/>
              <a:t>:</a:t>
            </a:r>
          </a:p>
          <a:p>
            <a:pPr>
              <a:buFontTx/>
              <a:buChar char="-"/>
            </a:pPr>
            <a:r>
              <a:rPr lang="hu-HU" sz="1400" dirty="0" smtClean="0"/>
              <a:t>Vízvédelmi sávokra vonatkozó kötelező szabályok</a:t>
            </a:r>
          </a:p>
          <a:p>
            <a:pPr marL="0" indent="0">
              <a:buNone/>
            </a:pPr>
            <a:endParaRPr lang="hu-HU" sz="800" i="1" dirty="0" smtClean="0"/>
          </a:p>
          <a:p>
            <a:pPr marL="0" indent="0">
              <a:buNone/>
            </a:pPr>
            <a:r>
              <a:rPr lang="hu-HU" sz="1400" b="1" dirty="0"/>
              <a:t>Kiegészítő intézkedés (gazdasági ösztönzés)</a:t>
            </a:r>
          </a:p>
          <a:p>
            <a:pPr marL="0" indent="0">
              <a:buNone/>
            </a:pPr>
            <a:r>
              <a:rPr lang="hu-HU" sz="1400" u="sng" dirty="0"/>
              <a:t>1. Vízvédelmi beruházások </a:t>
            </a:r>
            <a:r>
              <a:rPr lang="hu-HU" sz="1400" dirty="0"/>
              <a:t>(EMVA rendelet 17. cikk Beruházások tárgyi eszközökbe alapján):</a:t>
            </a:r>
          </a:p>
          <a:p>
            <a:pPr marL="0" indent="0">
              <a:buNone/>
            </a:pPr>
            <a:r>
              <a:rPr lang="hu-HU" sz="1400" dirty="0"/>
              <a:t>C) célterület – </a:t>
            </a:r>
            <a:r>
              <a:rPr lang="hu-HU" sz="1400" dirty="0" err="1"/>
              <a:t>Partmenti</a:t>
            </a:r>
            <a:r>
              <a:rPr lang="hu-HU" sz="1400" dirty="0"/>
              <a:t> vízvédelmi </a:t>
            </a:r>
            <a:r>
              <a:rPr lang="hu-HU" sz="1400" dirty="0" err="1"/>
              <a:t>pufferzóna</a:t>
            </a:r>
            <a:r>
              <a:rPr lang="hu-HU" sz="1400" dirty="0"/>
              <a:t> kialakítása, fejlesztése (40 m szélességben gyeptelepítés)</a:t>
            </a:r>
          </a:p>
          <a:p>
            <a:pPr marL="0" indent="0">
              <a:buNone/>
            </a:pPr>
            <a:r>
              <a:rPr lang="hu-HU" sz="1400" u="sng" dirty="0"/>
              <a:t>2. Agrár-környezetvédelemi és éghajlattal kapcsolatos intézkedések </a:t>
            </a:r>
            <a:r>
              <a:rPr lang="hu-HU" sz="1400" dirty="0"/>
              <a:t>(EMVA rendelet 28. cikk)</a:t>
            </a:r>
          </a:p>
          <a:p>
            <a:pPr marL="0" indent="0">
              <a:buNone/>
            </a:pPr>
            <a:r>
              <a:rPr lang="hu-HU" sz="1400" dirty="0"/>
              <a:t>A Vidékfejlesztési Program (2014-2020) Agrár-környezetvédelemi és éghajlattal kapcsolatos intézkedések keretén belül (AKG) lehatárolt </a:t>
            </a:r>
            <a:r>
              <a:rPr lang="hu-HU" sz="1400" dirty="0" smtClean="0"/>
              <a:t>vízvédelmi </a:t>
            </a:r>
            <a:r>
              <a:rPr lang="hu-HU" sz="1400" dirty="0"/>
              <a:t>területeken agrár-környezetvédelmi </a:t>
            </a:r>
            <a:r>
              <a:rPr lang="hu-HU" sz="1400" dirty="0" smtClean="0"/>
              <a:t>célprogramba </a:t>
            </a:r>
            <a:r>
              <a:rPr lang="hu-HU" sz="1400" dirty="0"/>
              <a:t>belépők számára alapintézkedésként betartandó előírás:</a:t>
            </a:r>
          </a:p>
          <a:p>
            <a:pPr marL="0" indent="0">
              <a:buNone/>
            </a:pPr>
            <a:r>
              <a:rPr lang="hu-HU" sz="1400" dirty="0"/>
              <a:t>- Partvonallal közvetlenül érintkező táblák esetén a partvonallal  érintkezően legalább 12 méter  szélességű füves mezsgye fenntartása.</a:t>
            </a:r>
          </a:p>
          <a:p>
            <a:pPr marL="0" indent="0">
              <a:buNone/>
            </a:pPr>
            <a:r>
              <a:rPr lang="hu-HU" sz="1400" u="sng" dirty="0"/>
              <a:t>3. Az agrár-erdészeti rendszerek létrehozása </a:t>
            </a:r>
            <a:r>
              <a:rPr lang="hu-HU" sz="1400" dirty="0"/>
              <a:t>(EMVA rendelet 23. cikk)</a:t>
            </a:r>
          </a:p>
          <a:p>
            <a:pPr marL="0" indent="0">
              <a:buNone/>
            </a:pPr>
            <a:r>
              <a:rPr lang="hu-HU" sz="1400" dirty="0"/>
              <a:t>A kiválasztási kritériumokra vonatkozó alapelvek között szerepel: A választott agrár-erdészeti rendszer magas környezeti értékkel bír (</a:t>
            </a:r>
            <a:r>
              <a:rPr lang="hu-HU" sz="1400" dirty="0" err="1"/>
              <a:t>biodiverzitás</a:t>
            </a:r>
            <a:r>
              <a:rPr lang="hu-HU" sz="1400" dirty="0"/>
              <a:t>, erózióvédelem, kiszáradás elleni védelem, víz-visszatartás, tájképi elem, stb.)</a:t>
            </a:r>
          </a:p>
          <a:p>
            <a:pPr marL="0" indent="0">
              <a:buNone/>
            </a:pPr>
            <a:r>
              <a:rPr lang="hu-HU" sz="1400" dirty="0"/>
              <a:t>Műveletei:</a:t>
            </a:r>
          </a:p>
          <a:p>
            <a:pPr marL="0" indent="0">
              <a:buNone/>
            </a:pPr>
            <a:r>
              <a:rPr lang="hu-HU" sz="1400" dirty="0"/>
              <a:t>A/ </a:t>
            </a:r>
            <a:r>
              <a:rPr lang="hu-HU" sz="1400" dirty="0" err="1"/>
              <a:t>A</a:t>
            </a:r>
            <a:r>
              <a:rPr lang="hu-HU" sz="1400" dirty="0"/>
              <a:t> gyepgazdálkodással (kaszálással, vagy extenzív állattartással) kombinált agrár-erdészeti rendszer</a:t>
            </a:r>
          </a:p>
          <a:p>
            <a:pPr marL="0" indent="0">
              <a:buNone/>
            </a:pPr>
            <a:r>
              <a:rPr lang="hu-HU" sz="1400" dirty="0"/>
              <a:t>B/ Mezővédő fásítás</a:t>
            </a:r>
          </a:p>
          <a:p>
            <a:pPr marL="0" indent="0">
              <a:buNone/>
            </a:pPr>
            <a:r>
              <a:rPr lang="hu-HU" sz="1400" dirty="0"/>
              <a:t>C/ Az Erdőgazdálkodási Innovációs Operatív Csoport együttműködési projektek kísérleti fejlesztései</a:t>
            </a:r>
          </a:p>
          <a:p>
            <a:pPr marL="0" indent="0">
              <a:buNone/>
            </a:pPr>
            <a:endParaRPr lang="hu-HU" sz="1400" i="1" dirty="0"/>
          </a:p>
        </p:txBody>
      </p:sp>
    </p:spTree>
    <p:extLst>
      <p:ext uri="{BB962C8B-B14F-4D97-AF65-F5344CB8AC3E}">
        <p14:creationId xmlns:p14="http://schemas.microsoft.com/office/powerpoint/2010/main" val="3847621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78331" y="58912"/>
            <a:ext cx="8444491" cy="8640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OVGT</a:t>
            </a:r>
            <a:r>
              <a:rPr lang="hu-HU" dirty="0"/>
              <a:t>: Az erózió és a lefolyás csökkentése erdőterületeken, a jó erdőgazdálkodási gyakorlat alkalmazásával 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51521" y="1268760"/>
            <a:ext cx="864096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800" i="1" dirty="0" smtClean="0"/>
          </a:p>
          <a:p>
            <a:pPr marL="0" indent="0">
              <a:buNone/>
            </a:pPr>
            <a:r>
              <a:rPr lang="hu-HU" sz="1400" b="1" dirty="0"/>
              <a:t>Kiegészítő intézkedés (gazdasági ösztönzés)</a:t>
            </a:r>
          </a:p>
          <a:p>
            <a:pPr marL="0" indent="0">
              <a:buNone/>
            </a:pPr>
            <a:endParaRPr lang="hu-HU" sz="800" i="1" dirty="0" smtClean="0"/>
          </a:p>
          <a:p>
            <a:pPr marL="0" indent="0">
              <a:buNone/>
            </a:pPr>
            <a:r>
              <a:rPr lang="hu-HU" sz="1400" i="1" dirty="0"/>
              <a:t>Vidékfejlesztési Program:</a:t>
            </a:r>
          </a:p>
          <a:p>
            <a:pPr marL="0" indent="0">
              <a:buNone/>
            </a:pPr>
            <a:r>
              <a:rPr lang="hu-HU" sz="1400" u="sng" dirty="0"/>
              <a:t>1. Az erdőterületek fejlesztésére és az erdők életképességének javítására irányuló beruházások 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>(</a:t>
            </a:r>
            <a:r>
              <a:rPr lang="hu-HU" sz="1400" dirty="0"/>
              <a:t>21–26. cikk)</a:t>
            </a:r>
          </a:p>
          <a:p>
            <a:pPr marL="0" indent="0">
              <a:buNone/>
            </a:pPr>
            <a:r>
              <a:rPr lang="hu-HU" sz="1400" dirty="0"/>
              <a:t>Erdősítés támogatása</a:t>
            </a:r>
          </a:p>
          <a:p>
            <a:pPr marL="0" indent="0">
              <a:buNone/>
            </a:pPr>
            <a:r>
              <a:rPr lang="hu-HU" sz="1400" dirty="0"/>
              <a:t>Agrár-erdészeti rendszerek létrehozása</a:t>
            </a:r>
          </a:p>
          <a:p>
            <a:pPr marL="0" indent="0">
              <a:buNone/>
            </a:pPr>
            <a:r>
              <a:rPr lang="hu-HU" sz="1400" dirty="0"/>
              <a:t>Az erdei ökoszisztémák ellenálló képességének és környezeti értékének növelését célzó beruházások</a:t>
            </a: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hu-HU" sz="1400" u="sng" dirty="0" smtClean="0"/>
              <a:t>2</a:t>
            </a:r>
            <a:r>
              <a:rPr lang="hu-HU" sz="1400" u="sng" dirty="0"/>
              <a:t>. Az erdő-környezetvédelmi és éghajlattal kapcsolatos kötelezettségvállalások teljesítéséhez biztosított kifizetések </a:t>
            </a:r>
            <a:r>
              <a:rPr lang="hu-HU" sz="1400" dirty="0"/>
              <a:t>(34. cikk), műveletei:</a:t>
            </a:r>
          </a:p>
          <a:p>
            <a:pPr marL="0" indent="0">
              <a:buNone/>
            </a:pPr>
            <a:r>
              <a:rPr lang="hu-HU" sz="1400" dirty="0"/>
              <a:t>A/ Erdő-környezetvédelmi vállalások</a:t>
            </a:r>
          </a:p>
          <a:p>
            <a:pPr marL="0" indent="0">
              <a:buNone/>
            </a:pPr>
            <a:r>
              <a:rPr lang="hu-HU" sz="1400" dirty="0"/>
              <a:t>Szálaló erdőgazdálkodás támogatása – 10 éves</a:t>
            </a:r>
          </a:p>
          <a:p>
            <a:pPr marL="0" indent="0">
              <a:buNone/>
            </a:pPr>
            <a:r>
              <a:rPr lang="hu-HU" sz="1400" dirty="0"/>
              <a:t>Véghasználat elhalasztása talaj- és </a:t>
            </a:r>
            <a:r>
              <a:rPr lang="hu-HU" sz="1400" dirty="0" err="1"/>
              <a:t>élőhelyvédelem</a:t>
            </a:r>
            <a:r>
              <a:rPr lang="hu-HU" sz="1400" dirty="0"/>
              <a:t> céljából – 7 éves</a:t>
            </a:r>
          </a:p>
          <a:p>
            <a:pPr marL="0" indent="0">
              <a:buNone/>
            </a:pPr>
            <a:r>
              <a:rPr lang="hu-HU" sz="1400" dirty="0"/>
              <a:t>Véghasználat után facsoportok visszahagyása – 7 éves</a:t>
            </a:r>
          </a:p>
          <a:p>
            <a:pPr marL="0" indent="0">
              <a:buNone/>
            </a:pPr>
            <a:r>
              <a:rPr lang="hu-HU" sz="1400" dirty="0"/>
              <a:t>Erdőállományok kézimunka igényes ápolásának támogatása – 7 éves</a:t>
            </a:r>
          </a:p>
          <a:p>
            <a:pPr marL="0" indent="0">
              <a:buNone/>
            </a:pPr>
            <a:r>
              <a:rPr lang="hu-HU" sz="1400" dirty="0"/>
              <a:t>Természetkímélő anyagmozgatás</a:t>
            </a:r>
          </a:p>
          <a:p>
            <a:pPr marL="0" indent="0">
              <a:buNone/>
            </a:pPr>
            <a:r>
              <a:rPr lang="hu-HU" sz="1400" dirty="0"/>
              <a:t>Holtfa visszahagyása az erdőben – 7 éves</a:t>
            </a: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hu-HU" sz="1400" b="1" dirty="0" smtClean="0"/>
              <a:t>A </a:t>
            </a:r>
            <a:r>
              <a:rPr lang="hu-HU" sz="1400" b="1" dirty="0"/>
              <a:t>kiválasztási kritériumok megállapításával kapcsolatos alapelvek:</a:t>
            </a:r>
          </a:p>
          <a:p>
            <a:pPr marL="0" indent="0">
              <a:buNone/>
            </a:pPr>
            <a:r>
              <a:rPr lang="hu-HU" sz="1400" dirty="0"/>
              <a:t>- Az erdőrészlet védelmi vagy közjóléti rendeltetése</a:t>
            </a:r>
          </a:p>
        </p:txBody>
      </p:sp>
    </p:spTree>
    <p:extLst>
      <p:ext uri="{BB962C8B-B14F-4D97-AF65-F5344CB8AC3E}">
        <p14:creationId xmlns:p14="http://schemas.microsoft.com/office/powerpoint/2010/main" val="480650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78331" y="58912"/>
            <a:ext cx="8444491" cy="8640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OVGT</a:t>
            </a:r>
            <a:r>
              <a:rPr lang="hu-HU" dirty="0"/>
              <a:t>: Az erózió és a lefolyás csökkentése erdőterületeken, a jó erdőgazdálkodási gyakorlat alkalmazásával 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51521" y="1268760"/>
            <a:ext cx="864096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800" i="1" dirty="0" smtClean="0"/>
          </a:p>
          <a:p>
            <a:pPr marL="0" indent="0">
              <a:buNone/>
            </a:pPr>
            <a:r>
              <a:rPr lang="hu-HU" sz="1400" b="1" dirty="0"/>
              <a:t>Kiegészítő intézkedés (gazdasági ösztönzés)</a:t>
            </a:r>
          </a:p>
          <a:p>
            <a:pPr marL="0" indent="0">
              <a:buNone/>
            </a:pPr>
            <a:endParaRPr lang="hu-HU" sz="800" i="1" dirty="0" smtClean="0"/>
          </a:p>
          <a:p>
            <a:pPr marL="0" indent="0">
              <a:buNone/>
            </a:pPr>
            <a:r>
              <a:rPr lang="hu-HU" sz="1400" i="1" dirty="0"/>
              <a:t>Vidékfejlesztési Program:</a:t>
            </a:r>
          </a:p>
          <a:p>
            <a:pPr marL="0" indent="0">
              <a:buNone/>
            </a:pPr>
            <a:r>
              <a:rPr lang="hu-HU" sz="1400" u="sng" dirty="0"/>
              <a:t>1. Az erdőterületek fejlesztésére és az erdők életképességének javítására irányuló beruházások 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>(</a:t>
            </a:r>
            <a:r>
              <a:rPr lang="hu-HU" sz="1400" dirty="0"/>
              <a:t>21–26. cikk)</a:t>
            </a:r>
          </a:p>
          <a:p>
            <a:pPr marL="0" indent="0">
              <a:buNone/>
            </a:pPr>
            <a:r>
              <a:rPr lang="hu-HU" sz="1400" dirty="0"/>
              <a:t>Erdősítés támogatása</a:t>
            </a:r>
          </a:p>
          <a:p>
            <a:pPr marL="0" indent="0">
              <a:buNone/>
            </a:pPr>
            <a:r>
              <a:rPr lang="hu-HU" sz="1400" dirty="0"/>
              <a:t>Agrár-erdészeti rendszerek létrehozása</a:t>
            </a:r>
          </a:p>
          <a:p>
            <a:pPr marL="0" indent="0">
              <a:buNone/>
            </a:pPr>
            <a:r>
              <a:rPr lang="hu-HU" sz="1400" dirty="0"/>
              <a:t>Az erdei ökoszisztémák ellenálló képességének és környezeti értékének növelését célzó beruházások</a:t>
            </a: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hu-HU" sz="1400" u="sng" dirty="0" smtClean="0"/>
              <a:t>2</a:t>
            </a:r>
            <a:r>
              <a:rPr lang="hu-HU" sz="1400" u="sng" dirty="0"/>
              <a:t>. Az erdő-környezetvédelmi és éghajlattal kapcsolatos kötelezettségvállalások teljesítéséhez biztosított kifizetések </a:t>
            </a:r>
            <a:r>
              <a:rPr lang="hu-HU" sz="1400" dirty="0"/>
              <a:t>(34. cikk), műveletei:</a:t>
            </a:r>
          </a:p>
          <a:p>
            <a:pPr marL="0" indent="0">
              <a:buNone/>
            </a:pPr>
            <a:r>
              <a:rPr lang="hu-HU" sz="1400" dirty="0"/>
              <a:t>A/ Erdő-környezetvédelmi vállalások</a:t>
            </a:r>
          </a:p>
          <a:p>
            <a:pPr marL="0" indent="0">
              <a:buNone/>
            </a:pPr>
            <a:r>
              <a:rPr lang="hu-HU" sz="1400" dirty="0"/>
              <a:t>Szálaló erdőgazdálkodás támogatása – 10 éves</a:t>
            </a:r>
          </a:p>
          <a:p>
            <a:pPr marL="0" indent="0">
              <a:buNone/>
            </a:pPr>
            <a:r>
              <a:rPr lang="hu-HU" sz="1400" dirty="0"/>
              <a:t>Véghasználat elhalasztása talaj- és </a:t>
            </a:r>
            <a:r>
              <a:rPr lang="hu-HU" sz="1400" dirty="0" err="1"/>
              <a:t>élőhelyvédelem</a:t>
            </a:r>
            <a:r>
              <a:rPr lang="hu-HU" sz="1400" dirty="0"/>
              <a:t> céljából – 7 éves</a:t>
            </a:r>
          </a:p>
          <a:p>
            <a:pPr marL="0" indent="0">
              <a:buNone/>
            </a:pPr>
            <a:r>
              <a:rPr lang="hu-HU" sz="1400" dirty="0"/>
              <a:t>Véghasználat után facsoportok visszahagyása – 7 éves</a:t>
            </a:r>
          </a:p>
          <a:p>
            <a:pPr marL="0" indent="0">
              <a:buNone/>
            </a:pPr>
            <a:r>
              <a:rPr lang="hu-HU" sz="1400" dirty="0"/>
              <a:t>Erdőállományok kézimunka igényes ápolásának támogatása – 7 éves</a:t>
            </a:r>
          </a:p>
          <a:p>
            <a:pPr marL="0" indent="0">
              <a:buNone/>
            </a:pPr>
            <a:r>
              <a:rPr lang="hu-HU" sz="1400" dirty="0"/>
              <a:t>Természetkímélő anyagmozgatás</a:t>
            </a:r>
          </a:p>
          <a:p>
            <a:pPr marL="0" indent="0">
              <a:buNone/>
            </a:pPr>
            <a:r>
              <a:rPr lang="hu-HU" sz="1400" dirty="0"/>
              <a:t>Holtfa visszahagyása az erdőben – 7 éves</a:t>
            </a: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hu-HU" sz="1400" b="1" dirty="0" smtClean="0"/>
              <a:t>A </a:t>
            </a:r>
            <a:r>
              <a:rPr lang="hu-HU" sz="1400" b="1" dirty="0"/>
              <a:t>kiválasztási kritériumok megállapításával kapcsolatos alapelvek:</a:t>
            </a:r>
          </a:p>
          <a:p>
            <a:pPr marL="0" indent="0">
              <a:buNone/>
            </a:pPr>
            <a:r>
              <a:rPr lang="hu-HU" sz="1400" dirty="0"/>
              <a:t>- Az erdőrészlet védelmi vagy közjóléti rendeltetése</a:t>
            </a:r>
          </a:p>
        </p:txBody>
      </p:sp>
    </p:spTree>
    <p:extLst>
      <p:ext uri="{BB962C8B-B14F-4D97-AF65-F5344CB8AC3E}">
        <p14:creationId xmlns:p14="http://schemas.microsoft.com/office/powerpoint/2010/main" val="331640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előadás felépítése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hu-HU" dirty="0" smtClean="0"/>
              <a:t>Az országos vízgyűjtő-gazdálkodás és a vidékfejlesztési tervek kapcsolata </a:t>
            </a:r>
            <a:endParaRPr lang="hu-HU" dirty="0" smtClean="0"/>
          </a:p>
          <a:p>
            <a:pPr>
              <a:spcAft>
                <a:spcPts val="600"/>
              </a:spcAft>
            </a:pPr>
            <a:r>
              <a:rPr lang="hu-HU" dirty="0" smtClean="0"/>
              <a:t>OVGT 1 megállapításai, tervezett intézkedések</a:t>
            </a:r>
          </a:p>
          <a:p>
            <a:pPr>
              <a:spcAft>
                <a:spcPts val="600"/>
              </a:spcAft>
            </a:pPr>
            <a:r>
              <a:rPr lang="hu-HU" dirty="0"/>
              <a:t>Az ÚMVP (2007-2013) mezőgazdasági vízgazdálkodási célú műveletei, tapasztalatok, a továbbfejlesztés új irányai</a:t>
            </a:r>
            <a:endParaRPr lang="hu-HU" dirty="0" smtClean="0"/>
          </a:p>
          <a:p>
            <a:pPr>
              <a:spcAft>
                <a:spcPts val="600"/>
              </a:spcAft>
            </a:pPr>
            <a:r>
              <a:rPr lang="hu-HU" dirty="0" smtClean="0"/>
              <a:t>Vidékfejlesztési Program tervezett intézkedései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Összefoglaló megállapítások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8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78331" y="58912"/>
            <a:ext cx="8444491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ÖSSZEFOGLALÓ MEGÁLLAPÍTÁSOK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51521" y="1268760"/>
            <a:ext cx="864096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2800" b="1" dirty="0" smtClean="0"/>
          </a:p>
          <a:p>
            <a:pPr marL="0" indent="0">
              <a:buNone/>
            </a:pPr>
            <a:r>
              <a:rPr lang="hu-HU" sz="2800" b="1" dirty="0" smtClean="0"/>
              <a:t>Tervezett intézkedések sikeressége függ:</a:t>
            </a:r>
          </a:p>
          <a:p>
            <a:pPr marL="0" indent="0">
              <a:buNone/>
            </a:pPr>
            <a:endParaRPr lang="hu-HU" sz="2800" b="1" dirty="0" smtClean="0"/>
          </a:p>
          <a:p>
            <a:r>
              <a:rPr lang="hu-HU" sz="2400" b="1" dirty="0" smtClean="0"/>
              <a:t>Gazdálkodók tevékenységének összehangolása (közös akciók) </a:t>
            </a:r>
            <a:endParaRPr lang="hu-HU" sz="2400" b="1" dirty="0"/>
          </a:p>
          <a:p>
            <a:r>
              <a:rPr lang="hu-HU" sz="2400" b="1" dirty="0" smtClean="0"/>
              <a:t>Forrásfelosztás (ténylegesen bevitt terület nagysága)</a:t>
            </a:r>
          </a:p>
          <a:p>
            <a:r>
              <a:rPr lang="hu-HU" sz="2400" b="1" dirty="0" smtClean="0"/>
              <a:t>Vízvédelmi területek, esetleg tápanyagterhelés miatt kockázatos víztestek előnyben részesítése a célprogramokban</a:t>
            </a:r>
          </a:p>
          <a:p>
            <a:r>
              <a:rPr lang="hu-HU" sz="2400" b="1" dirty="0" smtClean="0"/>
              <a:t>Zöldítés sikeressége</a:t>
            </a:r>
            <a:endParaRPr lang="hu-H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626639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7046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800" b="1" dirty="0" smtClean="0">
                <a:solidFill>
                  <a:schemeClr val="bg1"/>
                </a:solidFill>
              </a:rPr>
              <a:t>A vízgyűjtő-gazdálkodási tervezés és vidékfejlesztési finanszírozási tervek kapcsolata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556792"/>
            <a:ext cx="6408712" cy="501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8590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800" b="1" dirty="0" smtClean="0">
                <a:solidFill>
                  <a:schemeClr val="bg1"/>
                </a:solidFill>
              </a:rPr>
              <a:t>Az OVGT főbb megállapításai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53380" y="1412776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N</a:t>
            </a:r>
            <a:r>
              <a:rPr lang="hu-HU" sz="1600" dirty="0" smtClean="0"/>
              <a:t>emzetközi </a:t>
            </a:r>
            <a:r>
              <a:rPr lang="hu-HU" sz="1600" dirty="0"/>
              <a:t>tapasztalatok és a hazai elemzések is igazolják, hogy az </a:t>
            </a:r>
            <a:r>
              <a:rPr lang="hu-HU" sz="1600" b="1" dirty="0"/>
              <a:t>egyik leginkább érintett ágazat a mezőgazdaság</a:t>
            </a:r>
            <a:r>
              <a:rPr lang="hu-HU" sz="1600" dirty="0"/>
              <a:t>. 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 </a:t>
            </a:r>
            <a:r>
              <a:rPr lang="hu-HU" sz="1600" b="1" dirty="0"/>
              <a:t>műtrágya-felhasználás</a:t>
            </a:r>
            <a:r>
              <a:rPr lang="hu-HU" sz="1600" dirty="0"/>
              <a:t> jelentős változást mutat, a 60-as évektől a 80-as évek végéig folyamatosan és intenzíven növekszik, majd a 90-es évek elején ugrásszerű csökkenés mutatkozik, majd a felhasználás az évtized során a 80-as években kimutatható csúcshoz képest </a:t>
            </a:r>
            <a:r>
              <a:rPr lang="hu-HU" sz="1600" b="1" dirty="0"/>
              <a:t>alacsony szinten stagnál</a:t>
            </a:r>
            <a:r>
              <a:rPr lang="hu-H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/>
              <a:t>Ezek eredményeként a 90-es évekre közel egyensúlyi állapotok, kismértékű feleslegek, illetve főleg a nitrogén esetében, de egyes régiókban és években a foszfornál is, </a:t>
            </a:r>
            <a:r>
              <a:rPr lang="hu-HU" sz="1600" b="1" dirty="0"/>
              <a:t>negatív mérlegek alakulnak ki. Utóbbi esetekben a múltban felhalmozott feleslegeket fogyasztják a növények</a:t>
            </a:r>
            <a:r>
              <a:rPr lang="hu-HU" sz="1600" dirty="0"/>
              <a:t>, és a humusz mineralizációja, valamint kisebb mértékben a légköri kiülepedés kompenzálhatja a hiányt. </a:t>
            </a:r>
            <a:endParaRPr lang="hu-H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/>
              <a:t>A mezőgazdaság az élelmiszertermelés, a helyi gazdasági hálózatok működtetése, az energiatermelés és a foglalkoztatás mellett az egyik </a:t>
            </a:r>
            <a:r>
              <a:rPr lang="hu-HU" sz="1600" b="1" dirty="0"/>
              <a:t>legfőbb karbantartója számos természeti erőforrásnak </a:t>
            </a:r>
            <a:r>
              <a:rPr lang="hu-HU" sz="1600" dirty="0"/>
              <a:t>és természeti értéknek. </a:t>
            </a:r>
            <a:endParaRPr lang="hu-H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/>
              <a:t>A VKI végrehajtása során a mezőgazdaság </a:t>
            </a:r>
            <a:r>
              <a:rPr lang="hu-HU" sz="1600" b="1" dirty="0"/>
              <a:t>multifunkcionális jellegét</a:t>
            </a:r>
            <a:r>
              <a:rPr lang="hu-HU" sz="1600" dirty="0"/>
              <a:t> kell alapul venni, támogatni kell a mezőgazdaság </a:t>
            </a:r>
            <a:r>
              <a:rPr lang="hu-HU" sz="1600" u="sng" dirty="0"/>
              <a:t>környezetfenntartó szerepét</a:t>
            </a:r>
            <a:r>
              <a:rPr lang="hu-HU" sz="1600" dirty="0"/>
              <a:t>, illetve a </a:t>
            </a:r>
            <a:r>
              <a:rPr lang="hu-HU" sz="1600" u="sng" dirty="0"/>
              <a:t>mezőgazdasági tevékenységből származó szennyezéseket a megfelelő szintre mérsékelni szükséges</a:t>
            </a:r>
            <a:r>
              <a:rPr lang="hu-HU" sz="1600" dirty="0"/>
              <a:t>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7880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190851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ÚMVP CMEF hatásindikátorok eredményei 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(főbb megállapítások)</a:t>
            </a:r>
            <a:endParaRPr lang="hu-HU" sz="2400" b="1" dirty="0" smtClean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95214" y="1268760"/>
            <a:ext cx="85324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/>
              <a:t>A KSH adatai alapján és az AKG programba tartozó területekre számított foszfor- és nitrogén-mérlegek </a:t>
            </a:r>
            <a:r>
              <a:rPr lang="hu-HU" sz="1600" b="1" dirty="0" smtClean="0"/>
              <a:t>összehasonlítása:</a:t>
            </a:r>
            <a:endParaRPr lang="hu-HU" sz="1600" b="1" dirty="0"/>
          </a:p>
          <a:p>
            <a:r>
              <a:rPr lang="hu-HU" sz="1600" dirty="0" smtClean="0"/>
              <a:t>A </a:t>
            </a:r>
            <a:r>
              <a:rPr lang="hu-HU" sz="1600" dirty="0" smtClean="0"/>
              <a:t>vizsgált három évben </a:t>
            </a:r>
            <a:r>
              <a:rPr lang="hu-HU" sz="1600" dirty="0" smtClean="0"/>
              <a:t>– </a:t>
            </a:r>
            <a:r>
              <a:rPr lang="hu-HU" sz="1600" dirty="0" smtClean="0"/>
              <a:t>meteorológiai viszonyok és a terméseredmények szerint jelentősen különböztek – </a:t>
            </a:r>
            <a:r>
              <a:rPr lang="hu-HU" sz="1600" dirty="0" smtClean="0"/>
              <a:t>a </a:t>
            </a:r>
            <a:r>
              <a:rPr lang="hu-HU" sz="1600" dirty="0" smtClean="0"/>
              <a:t>tápanyagmérlegben bekövetkezett különbségek dominánsan kedvezőek, </a:t>
            </a:r>
            <a:r>
              <a:rPr lang="hu-HU" sz="1600" dirty="0" smtClean="0"/>
              <a:t>sőt </a:t>
            </a:r>
            <a:r>
              <a:rPr lang="hu-HU" sz="1600" dirty="0" smtClean="0"/>
              <a:t>a nitrogén esetében javuló tendenciát mutatnak</a:t>
            </a:r>
            <a:r>
              <a:rPr lang="hu-HU" sz="1600" dirty="0" smtClean="0"/>
              <a:t>.</a:t>
            </a:r>
          </a:p>
          <a:p>
            <a:r>
              <a:rPr lang="hu-HU" sz="1600" b="1" dirty="0" smtClean="0"/>
              <a:t>Az </a:t>
            </a:r>
            <a:r>
              <a:rPr lang="hu-HU" sz="1600" b="1" dirty="0"/>
              <a:t>AKG gazdálkodók N tápanyagmérlegeinek eloszlása  (búza)</a:t>
            </a:r>
          </a:p>
          <a:p>
            <a:r>
              <a:rPr lang="hu-HU" sz="1600" dirty="0" smtClean="0"/>
              <a:t>A </a:t>
            </a:r>
            <a:r>
              <a:rPr lang="hu-HU" sz="1600" dirty="0"/>
              <a:t>kritikus N többlet értékét 40 </a:t>
            </a:r>
            <a:r>
              <a:rPr lang="hu-HU" sz="1600" dirty="0" err="1"/>
              <a:t>kgN</a:t>
            </a:r>
            <a:r>
              <a:rPr lang="hu-HU" sz="1600" dirty="0"/>
              <a:t>/</a:t>
            </a:r>
            <a:r>
              <a:rPr lang="hu-HU" sz="1600" dirty="0" err="1"/>
              <a:t>ha-nak</a:t>
            </a:r>
            <a:r>
              <a:rPr lang="hu-HU" sz="1600" dirty="0"/>
              <a:t> felvéve, 2010 és 2012 között a búzatáblák 20,6%-án haladta meg ezt a kritikus értéket a N felesleg. (Kukoricánál 23,5%-án). Ugyanakkor a búza N mérlegek  16,8%-ánál a N hiány meghaladja a -40 </a:t>
            </a:r>
            <a:r>
              <a:rPr lang="hu-HU" sz="1600" dirty="0" err="1"/>
              <a:t>kgN</a:t>
            </a:r>
            <a:r>
              <a:rPr lang="hu-HU" sz="1600" dirty="0"/>
              <a:t>/ha értéket. </a:t>
            </a:r>
            <a:r>
              <a:rPr lang="hu-HU" sz="1600" u="sng" dirty="0"/>
              <a:t>Cél</a:t>
            </a:r>
            <a:r>
              <a:rPr lang="hu-HU" sz="1600" dirty="0"/>
              <a:t>: az ideális eloszlás elérése, ami a vizek nitrát-szennyeződés kockázatának csökkentése mellett  a termőtalaj regenerálódását is elősegítené.</a:t>
            </a:r>
            <a:endParaRPr lang="hu-HU" sz="1600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0795"/>
            <a:ext cx="4038600" cy="275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3886"/>
            <a:ext cx="4038600" cy="27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6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95536" y="33265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hu-HU" sz="2000" b="1" dirty="0" smtClean="0">
                <a:solidFill>
                  <a:schemeClr val="bg1"/>
                </a:solidFill>
              </a:rPr>
              <a:t>ÚMVP intézkedések hatása a vízminőségre (dombvidéki)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30175" y="1323047"/>
            <a:ext cx="7958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A tápanyag transzportra ható </a:t>
            </a:r>
            <a:r>
              <a:rPr lang="hu-HU" sz="1600" dirty="0" smtClean="0"/>
              <a:t>intézkedések hatása függ: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vízgyűjtőn  ÚMVP intézkedésekkel érintett területek nagyságától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v</a:t>
            </a:r>
            <a:r>
              <a:rPr lang="hu-HU" sz="1600" dirty="0" smtClean="0"/>
              <a:t>ízfolyástól mért távolságtól stb.</a:t>
            </a:r>
            <a:endParaRPr lang="hu-HU" sz="1600" dirty="0"/>
          </a:p>
        </p:txBody>
      </p:sp>
      <p:sp>
        <p:nvSpPr>
          <p:cNvPr id="8" name="Téglalap 7"/>
          <p:cNvSpPr/>
          <p:nvPr/>
        </p:nvSpPr>
        <p:spPr>
          <a:xfrm>
            <a:off x="531537" y="5733256"/>
            <a:ext cx="8294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/>
              <a:t>A foszforterhelés-csökkenése nagyságrendileg akkora volt, mint az elmúlt 6 év negatív foszformérlegének hatása. Ez összes terhelésben csupán 1-6 % változást jelent, azonban a bevitt területek arányát tekintve (2-12 %) az eredmény nem </a:t>
            </a:r>
            <a:r>
              <a:rPr lang="hu-HU" sz="1600" dirty="0" smtClean="0"/>
              <a:t>csekély</a:t>
            </a:r>
            <a:r>
              <a:rPr lang="hu-HU" sz="1600" dirty="0"/>
              <a:t>!</a:t>
            </a: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132915" y="1988840"/>
          <a:ext cx="6552768" cy="349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508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95536" y="27275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OVGT javasolt intézkedések: </a:t>
            </a:r>
          </a:p>
          <a:p>
            <a:r>
              <a:rPr lang="hu-HU" sz="2000" b="1" dirty="0" smtClean="0">
                <a:solidFill>
                  <a:schemeClr val="bg1"/>
                </a:solidFill>
              </a:rPr>
              <a:t>Mezőgazdasági </a:t>
            </a:r>
            <a:r>
              <a:rPr lang="hu-HU" sz="2000" b="1" dirty="0">
                <a:solidFill>
                  <a:schemeClr val="bg1"/>
                </a:solidFill>
              </a:rPr>
              <a:t>tevékenységből származó tápanyag és </a:t>
            </a:r>
            <a:r>
              <a:rPr lang="hu-HU" sz="2000" b="1" dirty="0" err="1">
                <a:solidFill>
                  <a:schemeClr val="bg1"/>
                </a:solidFill>
              </a:rPr>
              <a:t>szervesanyag</a:t>
            </a:r>
            <a:r>
              <a:rPr lang="hu-HU" sz="2000" b="1" dirty="0">
                <a:solidFill>
                  <a:schemeClr val="bg1"/>
                </a:solidFill>
              </a:rPr>
              <a:t> terhelések csökkentése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30175" y="1323047"/>
            <a:ext cx="79582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hu-HU" sz="1600" b="1" dirty="0" err="1"/>
              <a:t>Vízminőségvédelmi</a:t>
            </a:r>
            <a:r>
              <a:rPr lang="hu-HU" sz="1600" b="1" dirty="0"/>
              <a:t> zónarendszer </a:t>
            </a:r>
            <a:r>
              <a:rPr lang="hu-HU" sz="1600" dirty="0"/>
              <a:t>létrehozására vonatkozó jó gyakorlatok kidolgozása (jogszabály alkotás), amelynek keretében </a:t>
            </a:r>
          </a:p>
          <a:p>
            <a:pPr marL="806450" indent="-442913"/>
            <a:r>
              <a:rPr lang="hu-HU" sz="1600" dirty="0"/>
              <a:t>a1)	Nitrát-érzékeny területek felülvizsgálata, erózió- és belvíz-érzékeny területek, </a:t>
            </a:r>
            <a:r>
              <a:rPr lang="hu-HU" sz="1600" dirty="0" err="1"/>
              <a:t>partmenti</a:t>
            </a:r>
            <a:r>
              <a:rPr lang="hu-HU" sz="1600" dirty="0"/>
              <a:t> vízvédelmi zóna kijelölése (MEPAR szintű kijelölés jogszabályban)</a:t>
            </a:r>
          </a:p>
          <a:p>
            <a:pPr marL="806450" indent="-442913"/>
            <a:r>
              <a:rPr lang="hu-HU" sz="1600" dirty="0"/>
              <a:t>a2)	A kötelező és önkéntes előírások meghatározása</a:t>
            </a:r>
          </a:p>
          <a:p>
            <a:pPr marL="806450" indent="-442913"/>
            <a:r>
              <a:rPr lang="hu-HU" sz="1600" dirty="0"/>
              <a:t>b) 	Kötelező szabályok esetében határozott idejű, területalapú, normatív kompenzációs kifizetések biztosítása a kieső bevételek és hátrányok ellentételezése céljából</a:t>
            </a:r>
          </a:p>
          <a:p>
            <a:pPr marL="363538" indent="-363538"/>
            <a:r>
              <a:rPr lang="hu-HU" sz="1600" dirty="0" smtClean="0"/>
              <a:t>2.	</a:t>
            </a:r>
            <a:r>
              <a:rPr lang="hu-HU" sz="1600" b="1" dirty="0" smtClean="0"/>
              <a:t>Művelési </a:t>
            </a:r>
            <a:r>
              <a:rPr lang="hu-HU" sz="1600" b="1" dirty="0"/>
              <a:t>ág- és mód-váltás pénzügyi ösztönzése </a:t>
            </a:r>
            <a:r>
              <a:rPr lang="hu-HU" sz="1600" dirty="0"/>
              <a:t>(önkéntes agrár-környezetvédelmi és erdő-környezetvédelmi támogatások, nem termelő beruházások stb.):</a:t>
            </a:r>
          </a:p>
          <a:p>
            <a:pPr marL="806450" indent="-342900"/>
            <a:r>
              <a:rPr lang="hu-HU" sz="1600" dirty="0"/>
              <a:t>a)	2007-2013 ÚMVP keretében</a:t>
            </a:r>
          </a:p>
          <a:p>
            <a:pPr marL="806450" indent="-342900"/>
            <a:r>
              <a:rPr lang="hu-HU" sz="1600" dirty="0"/>
              <a:t>b)	2014-től a vízvédelmi zónarendszerrel összhangban</a:t>
            </a:r>
          </a:p>
          <a:p>
            <a:pPr marL="806450" indent="-342900">
              <a:buAutoNum type="alphaLcParenR" startAt="3"/>
            </a:pPr>
            <a:r>
              <a:rPr lang="hu-HU" sz="1600" dirty="0" smtClean="0"/>
              <a:t>Különösen </a:t>
            </a:r>
            <a:r>
              <a:rPr lang="hu-HU" sz="1600" dirty="0"/>
              <a:t>indokolt esetben kisajátítás vagy földcsere (a Nemzeti Földalap terhére), erre vonatkozó felmérés és ütemterv </a:t>
            </a:r>
            <a:r>
              <a:rPr lang="hu-HU" sz="1600" dirty="0" smtClean="0"/>
              <a:t>készítése</a:t>
            </a:r>
          </a:p>
          <a:p>
            <a:endParaRPr lang="hu-HU" sz="1600" dirty="0"/>
          </a:p>
          <a:p>
            <a:pPr marL="363538" lvl="0" indent="-363538"/>
            <a:r>
              <a:rPr lang="hu-HU" sz="1600" dirty="0" smtClean="0"/>
              <a:t>3.	Hosszú </a:t>
            </a:r>
            <a:r>
              <a:rPr lang="hu-HU" sz="1600" dirty="0"/>
              <a:t>távon </a:t>
            </a:r>
            <a:r>
              <a:rPr lang="hu-HU" sz="1600" b="1" dirty="0"/>
              <a:t>a megfelelő földhasználati arányok kialakítására vonatkozó komplex piaci alapú gazdasági ösztönző rendszer megalapozása</a:t>
            </a:r>
            <a:r>
              <a:rPr lang="hu-HU" sz="1600" dirty="0"/>
              <a:t> (kvóta rendszer megvalósítása)</a:t>
            </a:r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81462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7989" y="1340768"/>
            <a:ext cx="8516499" cy="54229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hu-HU" sz="1400" b="1" dirty="0" smtClean="0"/>
              <a:t>Területi </a:t>
            </a:r>
            <a:r>
              <a:rPr lang="hu-HU" sz="1400" b="1" dirty="0"/>
              <a:t>specifikumok kezelésének </a:t>
            </a:r>
            <a:r>
              <a:rPr lang="hu-HU" sz="1400" b="1" dirty="0" smtClean="0"/>
              <a:t>hiánya</a:t>
            </a: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hu-HU" sz="1400" dirty="0" smtClean="0"/>
              <a:t>Az </a:t>
            </a:r>
            <a:r>
              <a:rPr lang="hu-HU" sz="1400" dirty="0"/>
              <a:t>új Agrár-környezetvédelmi Célprogram (AKG) egyik fő jellemzője, hogy az intézkedés alapját a területhasználat adja, mely tekintetében az alábbi 8 fő kategóriát különböztetjük meg:</a:t>
            </a:r>
          </a:p>
          <a:p>
            <a:pPr marL="0" indent="0">
              <a:buNone/>
            </a:pPr>
            <a:r>
              <a:rPr lang="hu-HU" sz="1400" dirty="0"/>
              <a:t> </a:t>
            </a:r>
            <a:r>
              <a:rPr lang="hu-HU" sz="1400" b="1" dirty="0" smtClean="0"/>
              <a:t>Horizontális</a:t>
            </a:r>
            <a:r>
              <a:rPr lang="hu-HU" sz="1400" dirty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1400" dirty="0"/>
              <a:t>Szántó (</a:t>
            </a:r>
            <a:r>
              <a:rPr lang="hu-HU" sz="1400" dirty="0" err="1"/>
              <a:t>sz</a:t>
            </a:r>
            <a:r>
              <a:rPr lang="hu-HU" sz="1400" dirty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1400" dirty="0"/>
              <a:t>Gyep (</a:t>
            </a:r>
            <a:r>
              <a:rPr lang="hu-HU" sz="1400" dirty="0" err="1"/>
              <a:t>gy</a:t>
            </a:r>
            <a:r>
              <a:rPr lang="hu-HU" sz="1400" dirty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1400" dirty="0"/>
              <a:t>Ültetvény (u)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1400" dirty="0"/>
              <a:t>Nádas (n</a:t>
            </a:r>
            <a:r>
              <a:rPr lang="hu-HU" sz="1400" dirty="0" smtClean="0"/>
              <a:t>)</a:t>
            </a:r>
            <a:r>
              <a:rPr lang="hu-HU" sz="1400" dirty="0"/>
              <a:t> </a:t>
            </a:r>
          </a:p>
          <a:p>
            <a:pPr marL="0" indent="0">
              <a:buNone/>
            </a:pPr>
            <a:r>
              <a:rPr lang="hu-HU" sz="1400" b="1" dirty="0" smtClean="0"/>
              <a:t>Zonális</a:t>
            </a:r>
            <a:r>
              <a:rPr lang="hu-HU" sz="1400" dirty="0"/>
              <a:t>: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hu-HU" sz="1400" dirty="0" smtClean="0"/>
              <a:t>MTÉT szántó</a:t>
            </a:r>
            <a:endParaRPr lang="hu-HU" sz="1400" dirty="0"/>
          </a:p>
          <a:p>
            <a:pPr marL="514350" indent="-514350">
              <a:buFont typeface="+mj-lt"/>
              <a:buAutoNum type="arabicPeriod" startAt="5"/>
            </a:pPr>
            <a:r>
              <a:rPr lang="hu-HU" sz="1400" dirty="0"/>
              <a:t>MTÉT gyep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hu-HU" sz="1400" dirty="0"/>
              <a:t>Vízvédelmi célú szántóterületek:</a:t>
            </a:r>
          </a:p>
          <a:p>
            <a:pPr marL="1171575" lvl="1" indent="-514350">
              <a:buFont typeface="+mj-lt"/>
              <a:buAutoNum type="alphaLcPeriod"/>
            </a:pPr>
            <a:r>
              <a:rPr lang="hu-HU" sz="1400" dirty="0"/>
              <a:t>Erózió-érzékeny szántó</a:t>
            </a:r>
          </a:p>
          <a:p>
            <a:pPr marL="1171575" lvl="1" indent="-514350">
              <a:buFont typeface="+mj-lt"/>
              <a:buAutoNum type="alphaLcPeriod"/>
            </a:pPr>
            <a:r>
              <a:rPr lang="hu-HU" sz="1400" dirty="0"/>
              <a:t>Belvíz-érzékeny szántó</a:t>
            </a:r>
          </a:p>
          <a:p>
            <a:pPr marL="1171575" lvl="1" indent="-514350">
              <a:buFont typeface="+mj-lt"/>
              <a:buAutoNum type="alphaLcPeriod"/>
            </a:pPr>
            <a:r>
              <a:rPr lang="hu-HU" sz="1400" dirty="0"/>
              <a:t>Aszály-érzékeny szántó</a:t>
            </a:r>
          </a:p>
          <a:p>
            <a:pPr marL="514350" lvl="0" indent="-514350">
              <a:buFont typeface="+mj-lt"/>
              <a:buAutoNum type="arabicPeriod" startAt="8"/>
            </a:pPr>
            <a:r>
              <a:rPr lang="hu-HU" sz="1400" dirty="0"/>
              <a:t>Vízvédelmi célú gyepterületek:</a:t>
            </a:r>
          </a:p>
          <a:p>
            <a:pPr marL="1171575" lvl="1" indent="-514350">
              <a:buFont typeface="+mj-lt"/>
              <a:buAutoNum type="alphaLcParenR"/>
            </a:pPr>
            <a:r>
              <a:rPr lang="hu-HU" sz="1400" dirty="0" smtClean="0"/>
              <a:t>Belvíz-érzékeny </a:t>
            </a:r>
            <a:r>
              <a:rPr lang="hu-HU" sz="1400" dirty="0"/>
              <a:t>gyep</a:t>
            </a:r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r>
              <a:rPr lang="hu-HU" sz="1400" dirty="0" smtClean="0"/>
              <a:t>Az </a:t>
            </a:r>
            <a:r>
              <a:rPr lang="hu-HU" sz="1400" dirty="0"/>
              <a:t>új AKG rendszerén belül markánsan megjelennek a vízvédelmi szempontból kiemelten kezelendő területek.</a:t>
            </a:r>
          </a:p>
          <a:p>
            <a:pPr marL="0" indent="0">
              <a:buNone/>
            </a:pPr>
            <a:endParaRPr lang="hu-HU" sz="14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0"/>
            <a:ext cx="8084451" cy="105273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</a:t>
            </a:r>
            <a:r>
              <a:rPr lang="hu-HU" dirty="0"/>
              <a:t>ÚMVP (2007-2013) mezőgazdasági vízgazdálkodási célú műveletei, tapasztalatok, a továbbfejlesztés új irányai</a:t>
            </a:r>
          </a:p>
        </p:txBody>
      </p:sp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7989" y="1340768"/>
            <a:ext cx="8516499" cy="5422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400" b="1" dirty="0" smtClean="0"/>
              <a:t>2. Hasznosított </a:t>
            </a:r>
            <a:r>
              <a:rPr lang="hu-HU" sz="1400" b="1" dirty="0"/>
              <a:t>mezőgazdasági területből (HMT) a táji elemek kizárása</a:t>
            </a:r>
            <a:endParaRPr lang="hu-HU" sz="1400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hu-HU" sz="1400" dirty="0" smtClean="0"/>
              <a:t>Ábra: </a:t>
            </a:r>
            <a:r>
              <a:rPr lang="en-GB" sz="1400" dirty="0"/>
              <a:t>A </a:t>
            </a:r>
            <a:r>
              <a:rPr lang="en-GB" sz="1400" dirty="0" err="1"/>
              <a:t>jogosult</a:t>
            </a:r>
            <a:r>
              <a:rPr lang="en-GB" sz="1400" dirty="0"/>
              <a:t> </a:t>
            </a:r>
            <a:r>
              <a:rPr lang="en-GB" sz="1400" dirty="0" err="1"/>
              <a:t>és</a:t>
            </a:r>
            <a:r>
              <a:rPr lang="en-GB" sz="1400" dirty="0"/>
              <a:t> </a:t>
            </a:r>
            <a:r>
              <a:rPr lang="en-GB" sz="1400" dirty="0" err="1"/>
              <a:t>nem</a:t>
            </a:r>
            <a:r>
              <a:rPr lang="en-GB" sz="1400" dirty="0"/>
              <a:t> </a:t>
            </a:r>
            <a:r>
              <a:rPr lang="en-GB" sz="1400" dirty="0" err="1"/>
              <a:t>jogosult</a:t>
            </a:r>
            <a:r>
              <a:rPr lang="en-GB" sz="1400" dirty="0"/>
              <a:t> </a:t>
            </a:r>
            <a:r>
              <a:rPr lang="en-GB" sz="1400" dirty="0" err="1"/>
              <a:t>területek</a:t>
            </a:r>
            <a:r>
              <a:rPr lang="en-GB" sz="1400" dirty="0"/>
              <a:t> </a:t>
            </a:r>
            <a:r>
              <a:rPr lang="en-GB" sz="1400" dirty="0" err="1"/>
              <a:t>meghatározása</a:t>
            </a: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hu-HU" sz="1400" dirty="0"/>
              <a:t>Mindezt a problémát próbálja kiküszöbölni az ún. </a:t>
            </a:r>
            <a:r>
              <a:rPr lang="hu-HU" sz="1400" b="1" dirty="0" err="1"/>
              <a:t>greening</a:t>
            </a:r>
            <a:r>
              <a:rPr lang="hu-HU" sz="1400" b="1" dirty="0"/>
              <a:t> (zöldítés intézménye). </a:t>
            </a:r>
            <a:r>
              <a:rPr lang="hu-HU" sz="1400" dirty="0"/>
              <a:t>A közvetlen kifizetési rendelet (1307/2013/EU rendelet) tartalmazza a zöldítés alapvető szabályrendszerét. Ennek értelmében a mezőgazdasági termelőknek három zöldítési gyakorlatot kell végezniük, annak érdekében, hogy megkapják a közvetlen kifizetéseket a mezőgazdasági területeken 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0"/>
            <a:ext cx="8084451" cy="105273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</a:t>
            </a:r>
            <a:r>
              <a:rPr lang="hu-HU" dirty="0"/>
              <a:t>ÚMVP (2007-2013) mezőgazdasági vízgazdálkodási célú műveletei, tapasztalatok, a továbbfejlesztés új irányai</a:t>
            </a:r>
          </a:p>
        </p:txBody>
      </p:sp>
      <p:pic>
        <p:nvPicPr>
          <p:cNvPr id="5" name="Kép 4" descr="kivett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711" y="2132856"/>
            <a:ext cx="4887595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4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1637</Words>
  <Application>Microsoft Office PowerPoint</Application>
  <PresentationFormat>Diavetítés a képernyőre (4:3 oldalarány)</PresentationFormat>
  <Paragraphs>251</Paragraphs>
  <Slides>21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Office-téma</vt:lpstr>
      <vt:lpstr>A vízgyűjtő-gazdálkodási tervezés mezőgazdasággal, erdészettel, halgazdálkodással kapcsolatos eredményei, az intézkedések programja - Vízminőség-védelem, terheléscsökkentés  ORSZÁGOS FÓRUM  Mezőgazdasági eredetű terhelés csökkentési intézkedések, kapcsolódás az agrártámogatási rendszerekhez</vt:lpstr>
      <vt:lpstr>Az előadás felépítése</vt:lpstr>
      <vt:lpstr>PowerPoint bemutató</vt:lpstr>
      <vt:lpstr>PowerPoint bemutató</vt:lpstr>
      <vt:lpstr>PowerPoint bemutató</vt:lpstr>
      <vt:lpstr>PowerPoint bemutató</vt:lpstr>
      <vt:lpstr>PowerPoint bemutató</vt:lpstr>
      <vt:lpstr>Az ÚMVP (2007-2013) mezőgazdasági vízgazdálkodási célú műveletei, tapasztalatok, a továbbfejlesztés új irányai</vt:lpstr>
      <vt:lpstr>Az ÚMVP (2007-2013) mezőgazdasági vízgazdálkodási célú műveletei, tapasztalatok, a továbbfejlesztés új irányai</vt:lpstr>
      <vt:lpstr>Az ÚMVP (2007-2013) mezőgazdasági vízgazdálkodási célú műveletei, tapasztalatok, a továbbfejlesztés új irányai</vt:lpstr>
      <vt:lpstr>Az ÚMVP (2007-2013) mezőgazdasági vízgazdálkodási célú műveletei, tapasztalatok, a továbbfejlesztés új irányai</vt:lpstr>
      <vt:lpstr>Mezőgazdaságot érintő  VGT2 intézkedési csomagok listája </vt:lpstr>
      <vt:lpstr>OVGT: Mezőgazdasági eredetű tápanyagterhelés csökkentése</vt:lpstr>
      <vt:lpstr>OVGT: Művelési ág váltás (szántó-gyep, szántó - erdő, szántó-vizes élőhely konverzió)</vt:lpstr>
      <vt:lpstr>OVGT: Talajerózióból származó hordalék- és szennyezőanyag terhelés csökkentése</vt:lpstr>
      <vt:lpstr>OVGT: Szennyezőanyag lemosódás csökkentése síkvidéki területen, területi vízvisszatartás</vt:lpstr>
      <vt:lpstr>OVGT: Vízfolyások és tavak melletti pufferzónák kialakítása</vt:lpstr>
      <vt:lpstr>OVGT: Az erózió és a lefolyás csökkentése erdőterületeken, a jó erdőgazdálkodási gyakorlat alkalmazásával </vt:lpstr>
      <vt:lpstr>OVGT: Az erózió és a lefolyás csökkentése erdőterületeken, a jó erdőgazdálkodási gyakorlat alkalmazásával </vt:lpstr>
      <vt:lpstr>ÖSSZEFOGLALÓ MEGÁLLAPÍTÁSOK</vt:lpstr>
      <vt:lpstr>KÖSZÖNÖM  A FIGYELMET!</vt:lpstr>
    </vt:vector>
  </TitlesOfParts>
  <Company>novak.adam@gmail.com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Mozsgai Katalin</cp:lastModifiedBy>
  <cp:revision>65</cp:revision>
  <dcterms:created xsi:type="dcterms:W3CDTF">2014-03-03T11:13:53Z</dcterms:created>
  <dcterms:modified xsi:type="dcterms:W3CDTF">2015-09-01T18:09:13Z</dcterms:modified>
</cp:coreProperties>
</file>